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4" r:id="rId2"/>
    <p:sldMasterId id="2147483909" r:id="rId3"/>
  </p:sldMasterIdLst>
  <p:notesMasterIdLst>
    <p:notesMasterId r:id="rId34"/>
  </p:notesMasterIdLst>
  <p:sldIdLst>
    <p:sldId id="257" r:id="rId4"/>
    <p:sldId id="467" r:id="rId5"/>
    <p:sldId id="327" r:id="rId6"/>
    <p:sldId id="493" r:id="rId7"/>
    <p:sldId id="494" r:id="rId8"/>
    <p:sldId id="495" r:id="rId9"/>
    <p:sldId id="496" r:id="rId10"/>
    <p:sldId id="497" r:id="rId11"/>
    <p:sldId id="498" r:id="rId12"/>
    <p:sldId id="499" r:id="rId13"/>
    <p:sldId id="501" r:id="rId14"/>
    <p:sldId id="500" r:id="rId15"/>
    <p:sldId id="502" r:id="rId16"/>
    <p:sldId id="510" r:id="rId17"/>
    <p:sldId id="504" r:id="rId18"/>
    <p:sldId id="512" r:id="rId19"/>
    <p:sldId id="513" r:id="rId20"/>
    <p:sldId id="514" r:id="rId21"/>
    <p:sldId id="515" r:id="rId22"/>
    <p:sldId id="516" r:id="rId23"/>
    <p:sldId id="517" r:id="rId24"/>
    <p:sldId id="518" r:id="rId25"/>
    <p:sldId id="505" r:id="rId26"/>
    <p:sldId id="506" r:id="rId27"/>
    <p:sldId id="507" r:id="rId28"/>
    <p:sldId id="508" r:id="rId29"/>
    <p:sldId id="509" r:id="rId30"/>
    <p:sldId id="492" r:id="rId31"/>
    <p:sldId id="436" r:id="rId32"/>
    <p:sldId id="265" r:id="rId33"/>
  </p:sldIdLst>
  <p:sldSz cx="12192000" cy="6858000"/>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pos="3840" userDrawn="1">
          <p15:clr>
            <a:srgbClr val="A4A3A4"/>
          </p15:clr>
        </p15:guide>
        <p15:guide id="3"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71BF"/>
    <a:srgbClr val="CFDEF3"/>
    <a:srgbClr val="006DBE"/>
    <a:srgbClr val="0066FF"/>
    <a:srgbClr val="0071C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73" autoAdjust="0"/>
    <p:restoredTop sz="94660"/>
  </p:normalViewPr>
  <p:slideViewPr>
    <p:cSldViewPr snapToObjects="1" showGuides="1">
      <p:cViewPr>
        <p:scale>
          <a:sx n="66" d="100"/>
          <a:sy n="66" d="100"/>
        </p:scale>
        <p:origin x="-396" y="48"/>
      </p:cViewPr>
      <p:guideLst>
        <p:guide pos="3840"/>
        <p:guide orient="horz" pos="21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B4CCAF-CB9D-490A-9E66-F62AD4049F79}"/>
              </a:ext>
            </a:extLst>
          </p:cNvPr>
          <p:cNvSpPr>
            <a:spLocks noGrp="1" noChangeArrowheads="1"/>
          </p:cNvSpPr>
          <p:nvPr>
            <p:ph type="hdr" sz="quarter"/>
          </p:nvPr>
        </p:nvSpPr>
        <p:spPr bwMode="auto">
          <a:xfrm>
            <a:off x="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5123" name="Rectangle 3">
            <a:extLst>
              <a:ext uri="{FF2B5EF4-FFF2-40B4-BE49-F238E27FC236}">
                <a16:creationId xmlns:a16="http://schemas.microsoft.com/office/drawing/2014/main" id="{EB7C0C07-F55E-4C10-AC71-1C2200E0D54C}"/>
              </a:ext>
            </a:extLst>
          </p:cNvPr>
          <p:cNvSpPr>
            <a:spLocks noGrp="1" noChangeArrowheads="1"/>
          </p:cNvSpPr>
          <p:nvPr>
            <p:ph type="dt" idx="1"/>
          </p:nvPr>
        </p:nvSpPr>
        <p:spPr bwMode="auto">
          <a:xfrm>
            <a:off x="3870325"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27A2A230-EB3D-407B-B437-D5C024C2F6CC}" type="datetimeFigureOut">
              <a:rPr lang="zh-CN" altLang="en-US"/>
              <a:pPr>
                <a:defRPr/>
              </a:pPr>
              <a:t>2018/9/22</a:t>
            </a:fld>
            <a:endParaRPr lang="en-US"/>
          </a:p>
        </p:txBody>
      </p:sp>
      <p:sp>
        <p:nvSpPr>
          <p:cNvPr id="5124"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F1223845-3C32-4AF1-A2E1-3658EDBD4EB3}"/>
              </a:ext>
            </a:extLst>
          </p:cNvPr>
          <p:cNvSpPr>
            <a:spLocks noGrp="1" noChangeArrowheads="1"/>
          </p:cNvSpPr>
          <p:nvPr>
            <p:ph type="body" sz="quarter" idx="3"/>
          </p:nvPr>
        </p:nvSpPr>
        <p:spPr bwMode="auto">
          <a:xfrm>
            <a:off x="682625" y="4740275"/>
            <a:ext cx="5467350" cy="4489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9E766261-6E2B-4087-B430-57F6ECD7964A}"/>
              </a:ext>
            </a:extLst>
          </p:cNvPr>
          <p:cNvSpPr>
            <a:spLocks noGrp="1" noChangeArrowheads="1"/>
          </p:cNvSpPr>
          <p:nvPr>
            <p:ph type="ftr" sz="quarter" idx="4"/>
          </p:nvPr>
        </p:nvSpPr>
        <p:spPr bwMode="auto">
          <a:xfrm>
            <a:off x="0" y="9477375"/>
            <a:ext cx="2960688"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5127" name="Rectangle 7">
            <a:extLst>
              <a:ext uri="{FF2B5EF4-FFF2-40B4-BE49-F238E27FC236}">
                <a16:creationId xmlns:a16="http://schemas.microsoft.com/office/drawing/2014/main" id="{C7A04A93-AAA2-4DB2-8930-F4435E2DA25D}"/>
              </a:ext>
            </a:extLst>
          </p:cNvPr>
          <p:cNvSpPr>
            <a:spLocks noGrp="1" noChangeArrowheads="1"/>
          </p:cNvSpPr>
          <p:nvPr>
            <p:ph type="sldNum" sz="quarter" idx="5"/>
          </p:nvPr>
        </p:nvSpPr>
        <p:spPr bwMode="auto">
          <a:xfrm>
            <a:off x="3870325" y="9477375"/>
            <a:ext cx="2962275" cy="500063"/>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8ECB52F-DE72-4A39-99F1-3BBCFA2365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ECB52F-DE72-4A39-99F1-3BBCFA23651C}" type="slidenum">
              <a:rPr lang="zh-CN" altLang="en-US" smtClean="0"/>
              <a:pPr>
                <a:defRPr/>
              </a:pPr>
              <a:t>29</a:t>
            </a:fld>
            <a:endParaRPr lang="en-US" altLang="zh-CN"/>
          </a:p>
        </p:txBody>
      </p:sp>
    </p:spTree>
    <p:extLst>
      <p:ext uri="{BB962C8B-B14F-4D97-AF65-F5344CB8AC3E}">
        <p14:creationId xmlns:p14="http://schemas.microsoft.com/office/powerpoint/2010/main" val="151135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072664" cy="1124744"/>
          </a:xfrm>
          <a:prstGeom prst="rect">
            <a:avLst/>
          </a:prstGeom>
        </p:spPr>
      </p:pic>
      <p:pic>
        <p:nvPicPr>
          <p:cNvPr id="2" name="图片 1"/>
          <p:cNvPicPr>
            <a:picLocks/>
          </p:cNvPicPr>
          <p:nvPr userDrawn="1"/>
        </p:nvPicPr>
        <p:blipFill>
          <a:blip r:embed="rId3"/>
          <a:stretch>
            <a:fillRect/>
          </a:stretch>
        </p:blipFill>
        <p:spPr>
          <a:xfrm>
            <a:off x="-1" y="203200"/>
            <a:ext cx="12192001" cy="615440"/>
          </a:xfrm>
          <a:prstGeom prst="rect">
            <a:avLst/>
          </a:prstGeom>
        </p:spPr>
      </p:pic>
    </p:spTree>
    <p:extLst>
      <p:ext uri="{BB962C8B-B14F-4D97-AF65-F5344CB8AC3E}">
        <p14:creationId xmlns:p14="http://schemas.microsoft.com/office/powerpoint/2010/main" val="240969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3780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327915" y="83820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20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47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92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339851"/>
            <a:ext cx="10972800" cy="4854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54035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29666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71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8"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96442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4"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1572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3"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264893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73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11383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6"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501980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339851"/>
            <a:ext cx="10972800" cy="48545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020084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3338"/>
            <a:ext cx="2743200" cy="6227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3338"/>
            <a:ext cx="8026400" cy="6227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9">
            <a:extLst>
              <a:ext uri="{FF2B5EF4-FFF2-40B4-BE49-F238E27FC236}">
                <a16:creationId xmlns:a16="http://schemas.microsoft.com/office/drawing/2014/main" id="{42B850FE-87A6-474F-A954-C78597BAC0D7}"/>
              </a:ext>
            </a:extLst>
          </p:cNvPr>
          <p:cNvSpPr>
            <a:spLocks noGrp="1" noChangeArrowheads="1"/>
          </p:cNvSpPr>
          <p:nvPr>
            <p:ph type="dt" sz="half" idx="10"/>
          </p:nvPr>
        </p:nvSpPr>
        <p:spPr>
          <a:xfrm>
            <a:off x="609600" y="6400801"/>
            <a:ext cx="2844800" cy="320675"/>
          </a:xfrm>
          <a:prstGeom prst="rect">
            <a:avLst/>
          </a:prstGeom>
          <a:ln/>
        </p:spPr>
        <p:txBody>
          <a:bodyPr/>
          <a:lstStyle>
            <a:lvl1pPr>
              <a:defRPr/>
            </a:lvl1pPr>
          </a:lstStyle>
          <a:p>
            <a:pPr>
              <a:defRPr/>
            </a:pPr>
            <a:endParaRPr lang="en-US"/>
          </a:p>
        </p:txBody>
      </p:sp>
      <p:sp>
        <p:nvSpPr>
          <p:cNvPr id="5" name="Rectangle 1040">
            <a:extLst>
              <a:ext uri="{FF2B5EF4-FFF2-40B4-BE49-F238E27FC236}">
                <a16:creationId xmlns:a16="http://schemas.microsoft.com/office/drawing/2014/main" id="{5B9DBBED-11CA-4635-BBAF-8C72CDC1C497}"/>
              </a:ext>
            </a:extLst>
          </p:cNvPr>
          <p:cNvSpPr>
            <a:spLocks noGrp="1" noChangeArrowheads="1"/>
          </p:cNvSpPr>
          <p:nvPr>
            <p:ph type="ftr" sz="quarter" idx="11"/>
          </p:nvPr>
        </p:nvSpPr>
        <p:spPr>
          <a:xfrm>
            <a:off x="6959600" y="6381751"/>
            <a:ext cx="4800600" cy="320675"/>
          </a:xfrm>
          <a:prstGeom prst="rect">
            <a:avLst/>
          </a:prstGeom>
          <a:ln/>
        </p:spPr>
        <p:txBody>
          <a:bodyPr/>
          <a:lstStyle>
            <a:lvl1pPr>
              <a:defRPr/>
            </a:lvl1pPr>
          </a:lstStyle>
          <a:p>
            <a:pPr>
              <a:defRPr/>
            </a:pPr>
            <a:r>
              <a:rPr lang="en-US"/>
              <a:t>An Introduction to Database System</a:t>
            </a:r>
          </a:p>
        </p:txBody>
      </p:sp>
    </p:spTree>
    <p:extLst>
      <p:ext uri="{BB962C8B-B14F-4D97-AF65-F5344CB8AC3E}">
        <p14:creationId xmlns:p14="http://schemas.microsoft.com/office/powerpoint/2010/main" val="38965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2581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57772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136512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69665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449787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191694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984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037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925341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543109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3843132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25774126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5C47F76-E996-41CB-8BE8-485741BB1A27}" type="datetimeFigureOut">
              <a:rPr lang="zh-CN" altLang="en-US" smtClean="0"/>
              <a:t>2018/9/22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61D250B-E8FC-46DF-8851-0A58AB5BB8D8}" type="slidenum">
              <a:rPr lang="zh-CN" altLang="en-US" smtClean="0"/>
              <a:t>‹#›</a:t>
            </a:fld>
            <a:endParaRPr lang="zh-CN" altLang="en-US"/>
          </a:p>
        </p:txBody>
      </p:sp>
    </p:spTree>
    <p:extLst>
      <p:ext uri="{BB962C8B-B14F-4D97-AF65-F5344CB8AC3E}">
        <p14:creationId xmlns:p14="http://schemas.microsoft.com/office/powerpoint/2010/main" val="80688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85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9851"/>
            <a:ext cx="5384800" cy="48545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3344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67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38"/>
            <a:ext cx="10972800" cy="11318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950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39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873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8.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2351585" y="1124744"/>
            <a:ext cx="3931750" cy="4248472"/>
          </a:xfrm>
          <a:prstGeom prst="rect">
            <a:avLst/>
          </a:prstGeom>
        </p:spPr>
      </p:pic>
      <p:pic>
        <p:nvPicPr>
          <p:cNvPr id="3" name="图片 2"/>
          <p:cNvPicPr>
            <a:picLocks noChangeAspect="1"/>
          </p:cNvPicPr>
          <p:nvPr userDrawn="1"/>
        </p:nvPicPr>
        <p:blipFill>
          <a:blip r:embed="rId16"/>
          <a:stretch>
            <a:fillRect/>
          </a:stretch>
        </p:blipFill>
        <p:spPr>
          <a:xfrm>
            <a:off x="4061774" y="1772816"/>
            <a:ext cx="4068452" cy="3384376"/>
          </a:xfrm>
          <a:prstGeom prst="rect">
            <a:avLst/>
          </a:prstGeom>
        </p:spPr>
      </p:pic>
      <p:pic>
        <p:nvPicPr>
          <p:cNvPr id="5" name="图片 4">
            <a:extLst>
              <a:ext uri="{FF2B5EF4-FFF2-40B4-BE49-F238E27FC236}">
                <a16:creationId xmlns:a16="http://schemas.microsoft.com/office/drawing/2014/main" id="{CFA6FEB1-AFB2-44FA-B3D4-8201F35BCC0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pic>
        <p:nvPicPr>
          <p:cNvPr id="2" name="图片 1"/>
          <p:cNvPicPr>
            <a:picLocks noChangeAspect="1"/>
          </p:cNvPicPr>
          <p:nvPr userDrawn="1"/>
        </p:nvPicPr>
        <p:blipFill>
          <a:blip r:embed="rId18"/>
          <a:stretch>
            <a:fillRect/>
          </a:stretch>
        </p:blipFill>
        <p:spPr>
          <a:xfrm>
            <a:off x="3863752" y="1772816"/>
            <a:ext cx="4787226" cy="3384376"/>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922"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stretch>
            <a:fillRect/>
          </a:stretch>
        </p:blipFill>
        <p:spPr>
          <a:xfrm>
            <a:off x="0" y="1955786"/>
            <a:ext cx="12192000" cy="2946428"/>
          </a:xfrm>
          <a:prstGeom prst="rect">
            <a:avLst/>
          </a:prstGeom>
        </p:spPr>
      </p:pic>
    </p:spTree>
    <p:extLst>
      <p:ext uri="{BB962C8B-B14F-4D97-AF65-F5344CB8AC3E}">
        <p14:creationId xmlns:p14="http://schemas.microsoft.com/office/powerpoint/2010/main" val="950589587"/>
      </p:ext>
    </p:extLst>
  </p:cSld>
  <p:clrMap bg1="lt1" tx1="dk1" bg2="lt2" tx2="dk2" accent1="accent1" accent2="accent2" accent3="accent3" accent4="accent4" accent5="accent5" accent6="accent6" hlink="hlink" folHlink="folHlink"/>
  <p:sldLayoutIdLst>
    <p:sldLayoutId id="2147483921"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media" Target="../media/media12.mp3"/><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audio" Target="../media/media12.mp3"/></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p3"/><Relationship Id="rId1" Type="http://schemas.microsoft.com/office/2007/relationships/media" Target="../media/media29.mp3"/><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7368" y="180221"/>
            <a:ext cx="5400600"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华文行楷" panose="02010800040101010101" pitchFamily="2" charset="-122"/>
              </a:rPr>
              <a:t>An Introduction to Database System</a:t>
            </a:r>
            <a:endParaRPr lang="zh-CN" altLang="en-US" sz="2400" b="1" dirty="0">
              <a:solidFill>
                <a:schemeClr val="bg1"/>
              </a:solidFill>
              <a:latin typeface="Times New Roman" panose="02020603050405020304" pitchFamily="18" charset="0"/>
              <a:ea typeface="华文行楷" panose="02010800040101010101" pitchFamily="2" charset="-122"/>
            </a:endParaRPr>
          </a:p>
        </p:txBody>
      </p:sp>
      <p:sp>
        <p:nvSpPr>
          <p:cNvPr id="15" name="TextBox 2">
            <a:extLst>
              <a:ext uri="{FF2B5EF4-FFF2-40B4-BE49-F238E27FC236}">
                <a16:creationId xmlns:a16="http://schemas.microsoft.com/office/drawing/2014/main" id="{A375180A-9AB0-422C-82C3-1ACB04171484}"/>
              </a:ext>
            </a:extLst>
          </p:cNvPr>
          <p:cNvSpPr txBox="1"/>
          <p:nvPr/>
        </p:nvSpPr>
        <p:spPr>
          <a:xfrm>
            <a:off x="623392" y="2804022"/>
            <a:ext cx="6264696" cy="769441"/>
          </a:xfrm>
          <a:prstGeom prst="rect">
            <a:avLst/>
          </a:prstGeom>
          <a:noFill/>
        </p:spPr>
        <p:txBody>
          <a:bodyPr wrap="square" rtlCol="0">
            <a:spAutoFit/>
          </a:bodyPr>
          <a:lstStyle/>
          <a:p>
            <a:pPr algn="ctr"/>
            <a:r>
              <a:rPr lang="en-US" altLang="zh-CN" sz="4400" b="1" dirty="0" smtClean="0">
                <a:solidFill>
                  <a:schemeClr val="bg1"/>
                </a:solidFill>
                <a:latin typeface="Times New Roman" panose="02020603050405020304" pitchFamily="18" charset="0"/>
                <a:ea typeface="华文中宋" panose="02010600040101010101" pitchFamily="2" charset="-122"/>
              </a:rPr>
              <a:t>1.2 </a:t>
            </a:r>
            <a:r>
              <a:rPr lang="zh-CN" altLang="en-US" sz="4400" b="1" dirty="0" smtClean="0">
                <a:solidFill>
                  <a:schemeClr val="bg1"/>
                </a:solidFill>
                <a:latin typeface="Times New Roman" panose="02020603050405020304" pitchFamily="18" charset="0"/>
                <a:ea typeface="华文中宋" panose="02010600040101010101" pitchFamily="2" charset="-122"/>
              </a:rPr>
              <a:t>数据模型</a:t>
            </a:r>
            <a:endParaRPr lang="zh-CN" altLang="en-US" sz="4400" b="1" dirty="0">
              <a:solidFill>
                <a:schemeClr val="bg1"/>
              </a:solidFill>
              <a:latin typeface="Times New Roman" panose="02020603050405020304" pitchFamily="18" charset="0"/>
              <a:ea typeface="华文中宋"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792680"/>
            <a:ext cx="10058400" cy="804672"/>
          </a:xfrm>
          <a:prstGeom prst="rect">
            <a:avLst/>
          </a:prstGeom>
        </p:spPr>
      </p:pic>
      <p:pic>
        <p:nvPicPr>
          <p:cNvPr id="4" name="Voic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36848" y="3225800"/>
            <a:ext cx="406400" cy="406400"/>
          </a:xfrm>
          <a:prstGeom prst="rect">
            <a:avLst/>
          </a:prstGeom>
        </p:spPr>
      </p:pic>
    </p:spTree>
    <p:extLst>
      <p:ext uri="{BB962C8B-B14F-4D97-AF65-F5344CB8AC3E}">
        <p14:creationId xmlns:p14="http://schemas.microsoft.com/office/powerpoint/2010/main" val="32135685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47" fill="hold"/>
                                        <p:tgtEl>
                                          <p:spTgt spid="4"/>
                                        </p:tgtEl>
                                      </p:cBhvr>
                                    </p:cmd>
                                  </p:childTnLst>
                                </p:cTn>
                              </p:par>
                              <p:par>
                                <p:cTn id="7" presetID="3" presetClass="emph" presetSubtype="2" fill="hold" grpId="0" nodeType="withEffect">
                                  <p:stCondLst>
                                    <p:cond delay="0"/>
                                  </p:stCondLst>
                                  <p:childTnLst>
                                    <p:animClr clrSpc="rgb" dir="cw">
                                      <p:cBhvr override="childStyle">
                                        <p:cTn id="8" dur="2000" fill="hold"/>
                                        <p:tgtEl>
                                          <p:spTgt spid="9"/>
                                        </p:tgtEl>
                                        <p:attrNameLst>
                                          <p:attrName>style.color</p:attrName>
                                        </p:attrNameLst>
                                      </p:cBhvr>
                                      <p:to>
                                        <a:srgbClr val="006DBE"/>
                                      </p:to>
                                    </p:animClr>
                                  </p:childTnLst>
                                </p:cTn>
                              </p:par>
                              <p:par>
                                <p:cTn id="9" presetID="10" presetClass="entr" presetSubtype="0" fill="hold" grpId="0" nodeType="withEffect">
                                  <p:stCondLst>
                                    <p:cond delay="0"/>
                                  </p:stCondLst>
                                  <p:iterate type="lt">
                                    <p:tmPct val="5000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数据模型的组成要素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数据结构</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数据模型的数据结构</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描述数据库的组成对象，以及对象之间的</a:t>
            </a:r>
            <a:r>
              <a:rPr lang="zh-CN" altLang="en-US" sz="2000" dirty="0" smtClean="0">
                <a:latin typeface="Times New Roman" panose="02020603050405020304" pitchFamily="18" charset="0"/>
                <a:cs typeface="Times New Roman" panose="02020603050405020304" pitchFamily="18" charset="0"/>
              </a:rPr>
              <a:t>联系</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描述的内容</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与</a:t>
            </a:r>
            <a:r>
              <a:rPr lang="zh-CN" altLang="en-US" sz="2000" dirty="0">
                <a:latin typeface="Times New Roman" panose="02020603050405020304" pitchFamily="18" charset="0"/>
                <a:cs typeface="Times New Roman" panose="02020603050405020304" pitchFamily="18" charset="0"/>
              </a:rPr>
              <a:t>对象的类型、内容、性质有关</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与</a:t>
            </a:r>
            <a:r>
              <a:rPr lang="zh-CN" altLang="en-US" sz="2000" dirty="0">
                <a:latin typeface="Times New Roman" panose="02020603050405020304" pitchFamily="18" charset="0"/>
                <a:cs typeface="Times New Roman" panose="02020603050405020304" pitchFamily="18" charset="0"/>
              </a:rPr>
              <a:t>数据之间联系</a:t>
            </a:r>
            <a:r>
              <a:rPr lang="zh-CN" altLang="en-US" sz="2000" dirty="0" smtClean="0">
                <a:latin typeface="Times New Roman" panose="02020603050405020304" pitchFamily="18" charset="0"/>
                <a:cs typeface="Times New Roman" panose="02020603050405020304" pitchFamily="18" charset="0"/>
              </a:rPr>
              <a:t>有关</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数据结构是对系统静态特性的描述</a:t>
            </a:r>
          </a:p>
        </p:txBody>
      </p:sp>
      <p:pic>
        <p:nvPicPr>
          <p:cNvPr id="7" name="Voic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52872" y="3356043"/>
            <a:ext cx="406400" cy="406400"/>
          </a:xfrm>
          <a:prstGeom prst="rect">
            <a:avLst/>
          </a:prstGeom>
        </p:spPr>
      </p:pic>
      <p:sp>
        <p:nvSpPr>
          <p:cNvPr id="37" name="Text Box 1054">
            <a:extLst>
              <a:ext uri="{FF2B5EF4-FFF2-40B4-BE49-F238E27FC236}">
                <a16:creationId xmlns:a16="http://schemas.microsoft.com/office/drawing/2014/main" id="{4296C786-A9AC-4231-A45C-487B025E72F5}"/>
              </a:ext>
            </a:extLst>
          </p:cNvPr>
          <p:cNvSpPr txBox="1">
            <a:spLocks noChangeArrowheads="1"/>
          </p:cNvSpPr>
          <p:nvPr/>
        </p:nvSpPr>
        <p:spPr bwMode="auto">
          <a:xfrm>
            <a:off x="5015880" y="359659"/>
            <a:ext cx="5112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smtClean="0">
                <a:solidFill>
                  <a:srgbClr val="FFFF00"/>
                </a:solidFill>
                <a:latin typeface="Times New Roman" panose="02020603050405020304" pitchFamily="18" charset="0"/>
                <a:cs typeface="Times New Roman" panose="02020603050405020304" pitchFamily="18" charset="0"/>
              </a:rPr>
              <a:t>数据结构、数据操作、数据</a:t>
            </a:r>
            <a:r>
              <a:rPr lang="zh-CN" altLang="en-US" sz="1800" dirty="0">
                <a:solidFill>
                  <a:srgbClr val="FFFF00"/>
                </a:solidFill>
                <a:latin typeface="Times New Roman" panose="02020603050405020304" pitchFamily="18" charset="0"/>
                <a:cs typeface="Times New Roman" panose="02020603050405020304" pitchFamily="18" charset="0"/>
              </a:rPr>
              <a:t>的完整性约束条件</a:t>
            </a:r>
          </a:p>
        </p:txBody>
      </p:sp>
    </p:spTree>
    <p:extLst>
      <p:ext uri="{BB962C8B-B14F-4D97-AF65-F5344CB8AC3E}">
        <p14:creationId xmlns:p14="http://schemas.microsoft.com/office/powerpoint/2010/main" val="586664727"/>
      </p:ext>
    </p:extLst>
  </p:cSld>
  <p:clrMapOvr>
    <a:masterClrMapping/>
  </p:clrMapOvr>
  <mc:AlternateContent xmlns:mc="http://schemas.openxmlformats.org/markup-compatibility/2006" xmlns:p14="http://schemas.microsoft.com/office/powerpoint/2010/main">
    <mc:Choice Requires="p14">
      <p:transition p14:dur="0" advTm="38000"/>
    </mc:Choice>
    <mc:Fallback xmlns="">
      <p:transition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284" fill="hold"/>
                                        <p:tgtEl>
                                          <p:spTgt spid="7"/>
                                        </p:tgtEl>
                                      </p:cBhvr>
                                    </p:cmd>
                                  </p:childTnLst>
                                </p:cTn>
                              </p:par>
                              <p:par>
                                <p:cTn id="7" presetID="21" presetClass="entr" presetSubtype="2" fill="hold" grpId="0" nodeType="withEffect">
                                  <p:stCondLst>
                                    <p:cond delay="70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22" presetClass="entr" presetSubtype="8" fill="hold" grpId="0" nodeType="withEffect">
                                  <p:stCondLst>
                                    <p:cond delay="6600"/>
                                  </p:stCondLst>
                                  <p:iterate type="lt">
                                    <p:tmPct val="50000"/>
                                  </p:iterate>
                                  <p:childTnLst>
                                    <p:set>
                                      <p:cBhvr>
                                        <p:cTn id="14" dur="1" fill="hold">
                                          <p:stCondLst>
                                            <p:cond delay="0"/>
                                          </p:stCondLst>
                                        </p:cTn>
                                        <p:tgtEl>
                                          <p:spTgt spid="37"/>
                                        </p:tgtEl>
                                        <p:attrNameLst>
                                          <p:attrName>style.visibility</p:attrName>
                                        </p:attrNameLst>
                                      </p:cBhvr>
                                      <p:to>
                                        <p:strVal val="visible"/>
                                      </p:to>
                                    </p:set>
                                    <p:animEffect transition="in" filter="wipe(left)">
                                      <p:cBhvr>
                                        <p:cTn id="15" dur="800"/>
                                        <p:tgtEl>
                                          <p:spTgt spid="37"/>
                                        </p:tgtEl>
                                      </p:cBhvr>
                                    </p:animEffect>
                                  </p:childTnLst>
                                </p:cTn>
                              </p:par>
                              <p:par>
                                <p:cTn id="16" presetID="10" presetClass="entr" presetSubtype="0" fill="hold" grpId="0" nodeType="withEffect">
                                  <p:stCondLst>
                                    <p:cond delay="16000"/>
                                  </p:stCondLst>
                                  <p:iterate type="lt">
                                    <p:tmPct val="45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700"/>
                                        <p:tgtEl>
                                          <p:spTgt spid="4"/>
                                        </p:tgtEl>
                                      </p:cBhvr>
                                    </p:animEffect>
                                  </p:childTnLst>
                                </p:cTn>
                              </p:par>
                              <p:par>
                                <p:cTn id="19" presetID="10" presetClass="exit" presetSubtype="0" fill="hold" grpId="1" nodeType="withEffect">
                                  <p:stCondLst>
                                    <p:cond delay="16000"/>
                                  </p:stCondLst>
                                  <p:iterate type="lt">
                                    <p:tmPct val="0"/>
                                  </p:iterate>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par>
                                <p:cTn id="22" presetID="10" presetClass="entr" presetSubtype="0" fill="hold" grpId="0" nodeType="withEffect">
                                  <p:stCondLst>
                                    <p:cond delay="18000"/>
                                  </p:stCondLst>
                                  <p:iterate type="lt">
                                    <p:tmPct val="24146"/>
                                  </p:iterate>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 grpId="0"/>
      <p:bldP spid="20" grpId="0"/>
      <p:bldP spid="37" grpId="0"/>
      <p:bldP spid="3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数据模型的组成要素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数据操作</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55454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a:t>
            </a:r>
            <a:r>
              <a:rPr lang="zh-CN" altLang="en-US" sz="2000" dirty="0" smtClean="0">
                <a:latin typeface="Times New Roman" panose="02020603050405020304" pitchFamily="18" charset="0"/>
                <a:cs typeface="Times New Roman" panose="02020603050405020304" pitchFamily="18" charset="0"/>
              </a:rPr>
              <a:t>操作</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数据库中各种对象（型）的实例（值）允许执行</a:t>
            </a:r>
            <a:r>
              <a:rPr lang="zh-CN" altLang="en-US" sz="2000" dirty="0" smtClean="0">
                <a:latin typeface="Times New Roman" panose="02020603050405020304" pitchFamily="18" charset="0"/>
                <a:cs typeface="Times New Roman" panose="02020603050405020304" pitchFamily="18" charset="0"/>
              </a:rPr>
              <a:t>的操作</a:t>
            </a:r>
            <a:r>
              <a:rPr lang="zh-CN" altLang="en-US" sz="2000" dirty="0">
                <a:latin typeface="Times New Roman" panose="02020603050405020304" pitchFamily="18" charset="0"/>
                <a:cs typeface="Times New Roman" panose="02020603050405020304" pitchFamily="18" charset="0"/>
              </a:rPr>
              <a:t>的集合，包括操作及有关的操作规则</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数据操作的类型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查询</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更新（包括</a:t>
            </a:r>
            <a:r>
              <a:rPr lang="zh-CN" altLang="en-US" sz="2000" dirty="0">
                <a:solidFill>
                  <a:srgbClr val="0071C1"/>
                </a:solidFill>
                <a:latin typeface="Times New Roman" panose="02020603050405020304" pitchFamily="18" charset="0"/>
                <a:cs typeface="Times New Roman" panose="02020603050405020304" pitchFamily="18" charset="0"/>
              </a:rPr>
              <a:t>插入、删除、修改</a:t>
            </a:r>
            <a:r>
              <a:rPr lang="zh-CN" altLang="en-US" sz="2000" dirty="0">
                <a:latin typeface="Times New Roman" panose="02020603050405020304" pitchFamily="18" charset="0"/>
                <a:cs typeface="Times New Roman" panose="02020603050405020304" pitchFamily="18" charset="0"/>
              </a:rPr>
              <a:t>）</a:t>
            </a:r>
          </a:p>
        </p:txBody>
      </p:sp>
      <p:pic>
        <p:nvPicPr>
          <p:cNvPr id="5" name="Voic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20824" y="3778324"/>
            <a:ext cx="406400" cy="406400"/>
          </a:xfrm>
          <a:prstGeom prst="rect">
            <a:avLst/>
          </a:prstGeom>
        </p:spPr>
      </p:pic>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4041469"/>
            <a:ext cx="9217024"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数据模型对操作的定义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操作的确切</a:t>
            </a:r>
            <a:r>
              <a:rPr lang="zh-CN" altLang="en-US" sz="2000" dirty="0" smtClean="0">
                <a:latin typeface="Times New Roman" panose="02020603050405020304" pitchFamily="18" charset="0"/>
                <a:cs typeface="Times New Roman" panose="02020603050405020304" pitchFamily="18" charset="0"/>
              </a:rPr>
              <a:t>含义、操作</a:t>
            </a:r>
            <a:r>
              <a:rPr lang="zh-CN" altLang="en-US" sz="2000" dirty="0">
                <a:latin typeface="Times New Roman" panose="02020603050405020304" pitchFamily="18" charset="0"/>
                <a:cs typeface="Times New Roman" panose="02020603050405020304" pitchFamily="18" charset="0"/>
              </a:rPr>
              <a:t>符号</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操作规则（如</a:t>
            </a:r>
            <a:r>
              <a:rPr lang="zh-CN" altLang="en-US" sz="2000" dirty="0" smtClean="0">
                <a:latin typeface="Times New Roman" panose="02020603050405020304" pitchFamily="18" charset="0"/>
                <a:cs typeface="Times New Roman" panose="02020603050405020304" pitchFamily="18" charset="0"/>
              </a:rPr>
              <a:t>优先级等）、实现</a:t>
            </a:r>
            <a:r>
              <a:rPr lang="zh-CN" altLang="en-US" sz="2000" dirty="0">
                <a:latin typeface="Times New Roman" panose="02020603050405020304" pitchFamily="18" charset="0"/>
                <a:cs typeface="Times New Roman" panose="02020603050405020304" pitchFamily="18" charset="0"/>
              </a:rPr>
              <a:t>操作的语言</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数据操作是对系统动态特性的描述</a:t>
            </a:r>
          </a:p>
        </p:txBody>
      </p:sp>
      <p:pic>
        <p:nvPicPr>
          <p:cNvPr id="6" name="Voice2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902231" y="5949280"/>
            <a:ext cx="406400" cy="406400"/>
          </a:xfrm>
          <a:prstGeom prst="rect">
            <a:avLst/>
          </a:prstGeom>
        </p:spPr>
      </p:pic>
    </p:spTree>
    <p:extLst>
      <p:ext uri="{BB962C8B-B14F-4D97-AF65-F5344CB8AC3E}">
        <p14:creationId xmlns:p14="http://schemas.microsoft.com/office/powerpoint/2010/main" val="3742565339"/>
      </p:ext>
    </p:extLst>
  </p:cSld>
  <p:clrMapOvr>
    <a:masterClrMapping/>
  </p:clrMapOvr>
  <mc:AlternateContent xmlns:mc="http://schemas.openxmlformats.org/markup-compatibility/2006" xmlns:p14="http://schemas.microsoft.com/office/powerpoint/2010/main">
    <mc:Choice Requires="p14">
      <p:transition p14:dur="10" advTm="45000"/>
    </mc:Choice>
    <mc:Fallback xmlns="">
      <p:transition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835"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10" presetClass="entr" presetSubtype="0" fill="hold" grpId="0" nodeType="withEffect">
                                  <p:stCondLst>
                                    <p:cond delay="3100"/>
                                  </p:stCondLst>
                                  <p:iterate type="lt">
                                    <p:tmPct val="24146"/>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200"/>
                                        <p:tgtEl>
                                          <p:spTgt spid="20"/>
                                        </p:tgtEl>
                                      </p:cBhvr>
                                    </p:animEffect>
                                  </p:childTnLst>
                                </p:cTn>
                              </p:par>
                              <p:par>
                                <p:cTn id="13" presetID="1" presetClass="mediacall" presetSubtype="0" fill="hold" nodeType="withEffect">
                                  <p:stCondLst>
                                    <p:cond delay="25500"/>
                                  </p:stCondLst>
                                  <p:childTnLst>
                                    <p:cmd type="call" cmd="playFrom(0.0)">
                                      <p:cBhvr>
                                        <p:cTn id="14" dur="17502" fill="hold"/>
                                        <p:tgtEl>
                                          <p:spTgt spid="6"/>
                                        </p:tgtEl>
                                      </p:cBhvr>
                                    </p:cmd>
                                  </p:childTnLst>
                                </p:cTn>
                              </p:par>
                              <p:par>
                                <p:cTn id="15" presetID="10" presetClass="entr" presetSubtype="0" fill="hold" grpId="0" nodeType="withEffect">
                                  <p:stCondLst>
                                    <p:cond delay="25800"/>
                                  </p:stCondLst>
                                  <p:iterate type="lt">
                                    <p:tmPct val="24146"/>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5"/>
                </p:tgtEl>
              </p:cMediaNode>
            </p:audio>
            <p:audio>
              <p:cMediaNode vol="80000">
                <p:cTn id="19" fill="hold" display="0">
                  <p:stCondLst>
                    <p:cond delay="indefinite"/>
                  </p:stCondLst>
                  <p:endCondLst>
                    <p:cond evt="onStopAudio" delay="0">
                      <p:tgtEl>
                        <p:sldTgt/>
                      </p:tgtEl>
                    </p:cond>
                  </p:endCondLst>
                </p:cTn>
                <p:tgtEl>
                  <p:spTgt spid="6"/>
                </p:tgtEl>
              </p:cMediaNode>
            </p:audio>
          </p:childTnLst>
        </p:cTn>
      </p:par>
    </p:tnLst>
    <p:bldLst>
      <p:bldP spid="4" grpId="0"/>
      <p:bldP spid="20"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1.2.3</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数据模型的组成要素</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数据的完整性约束条件 </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323987"/>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一</a:t>
            </a:r>
            <a:r>
              <a:rPr lang="zh-CN" altLang="en-US" sz="2000" dirty="0">
                <a:latin typeface="Times New Roman" panose="02020603050405020304" pitchFamily="18" charset="0"/>
                <a:cs typeface="Times New Roman" panose="02020603050405020304" pitchFamily="18" charset="0"/>
              </a:rPr>
              <a:t>组完整性规则的集合</a:t>
            </a: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给定</a:t>
            </a:r>
            <a:r>
              <a:rPr lang="zh-CN" altLang="en-US" sz="2000" dirty="0">
                <a:latin typeface="Times New Roman" panose="02020603050405020304" pitchFamily="18" charset="0"/>
                <a:cs typeface="Times New Roman" panose="02020603050405020304" pitchFamily="18" charset="0"/>
              </a:rPr>
              <a:t>的数据模型中数据及其联系所具有的制约和依存规则</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用以限定符合数据模型的数据库状态以及状态的变化，以保证数据的正确、有效和</a:t>
            </a:r>
            <a:r>
              <a:rPr lang="zh-CN" altLang="en-US" sz="2000" dirty="0" smtClean="0">
                <a:latin typeface="Times New Roman" panose="02020603050405020304" pitchFamily="18" charset="0"/>
                <a:cs typeface="Times New Roman" panose="02020603050405020304" pitchFamily="18" charset="0"/>
              </a:rPr>
              <a:t>相容</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数据模型对完整性约束条件的定义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反映和规定必须遵守的基本的通用的完整性约束条件。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提供定义完整性约束条件的机制，以反映具体应用所涉及的数据必须遵守的特定的语义约束条件</a:t>
            </a:r>
            <a:r>
              <a:rPr lang="zh-CN" altLang="en-US"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6" name="Voic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545105"/>
            <a:ext cx="406400" cy="406400"/>
          </a:xfrm>
          <a:prstGeom prst="rect">
            <a:avLst/>
          </a:prstGeom>
        </p:spPr>
      </p:pic>
    </p:spTree>
    <p:extLst>
      <p:ext uri="{BB962C8B-B14F-4D97-AF65-F5344CB8AC3E}">
        <p14:creationId xmlns:p14="http://schemas.microsoft.com/office/powerpoint/2010/main" val="3599709599"/>
      </p:ext>
    </p:extLst>
  </p:cSld>
  <p:clrMapOvr>
    <a:masterClrMapping/>
  </p:clrMapOvr>
  <mc:AlternateContent xmlns:mc="http://schemas.openxmlformats.org/markup-compatibility/2006" xmlns:p14="http://schemas.microsoft.com/office/powerpoint/2010/main">
    <mc:Choice Requires="p14">
      <p:transition p14:dur="10" advTm="53000"/>
    </mc:Choice>
    <mc:Fallback xmlns="">
      <p:transition advTm="5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330" fill="hold"/>
                                        <p:tgtEl>
                                          <p:spTgt spid="6"/>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10" presetClass="entr" presetSubtype="0" fill="hold" grpId="0" nodeType="withEffect">
                                  <p:stCondLst>
                                    <p:cond delay="5000"/>
                                  </p:stCondLst>
                                  <p:iterate type="lt">
                                    <p:tmPct val="24146"/>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1.2.4</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常用的数据模型</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47661" y="1052736"/>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a:t>
            </a:r>
            <a:r>
              <a:rPr lang="en-US" altLang="zh-CN" sz="2000" dirty="0">
                <a:latin typeface="Times New Roman" panose="02020603050405020304" pitchFamily="18" charset="0"/>
                <a:cs typeface="Times New Roman" panose="02020603050405020304" pitchFamily="18" charset="0"/>
              </a:rPr>
              <a:t>Hierarchical Model</a:t>
            </a:r>
            <a:r>
              <a:rPr lang="zh-CN" altLang="en-US" sz="2000" dirty="0">
                <a:latin typeface="Times New Roman" panose="02020603050405020304" pitchFamily="18" charset="0"/>
                <a:cs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网状模型（</a:t>
            </a:r>
            <a:r>
              <a:rPr lang="en-US" altLang="zh-CN" sz="2000" dirty="0">
                <a:latin typeface="Times New Roman" panose="02020603050405020304" pitchFamily="18" charset="0"/>
                <a:cs typeface="Times New Roman" panose="02020603050405020304" pitchFamily="18" charset="0"/>
              </a:rPr>
              <a:t>Network Model</a:t>
            </a:r>
            <a:r>
              <a:rPr lang="zh-CN" altLang="en-US" sz="2000" dirty="0">
                <a:latin typeface="Times New Roman" panose="02020603050405020304" pitchFamily="18" charset="0"/>
                <a:cs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关系模型（</a:t>
            </a:r>
            <a:r>
              <a:rPr lang="en-US" altLang="zh-CN" sz="2000" dirty="0">
                <a:latin typeface="Times New Roman" panose="02020603050405020304" pitchFamily="18" charset="0"/>
                <a:cs typeface="Times New Roman" panose="02020603050405020304" pitchFamily="18" charset="0"/>
              </a:rPr>
              <a:t>Relational Model</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面向对象数据模型（</a:t>
            </a:r>
            <a:r>
              <a:rPr lang="en-US" altLang="zh-CN" sz="2000" dirty="0">
                <a:latin typeface="Times New Roman" panose="02020603050405020304" pitchFamily="18" charset="0"/>
                <a:cs typeface="Times New Roman" panose="02020603050405020304" pitchFamily="18" charset="0"/>
              </a:rPr>
              <a:t>Object Oriented Data Model</a:t>
            </a:r>
            <a:r>
              <a:rPr lang="zh-CN" altLang="en-US" sz="2000" dirty="0">
                <a:latin typeface="Times New Roman" panose="02020603050405020304" pitchFamily="18" charset="0"/>
                <a:cs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对象关系数据模型（</a:t>
            </a:r>
            <a:r>
              <a:rPr lang="en-US" altLang="zh-CN" sz="2000" dirty="0">
                <a:latin typeface="Times New Roman" panose="02020603050405020304" pitchFamily="18" charset="0"/>
                <a:cs typeface="Times New Roman" panose="02020603050405020304" pitchFamily="18" charset="0"/>
              </a:rPr>
              <a:t>Object Relational Data Model</a:t>
            </a:r>
            <a:r>
              <a:rPr lang="zh-CN" altLang="en-US" sz="2000" dirty="0">
                <a:latin typeface="Times New Roman" panose="02020603050405020304" pitchFamily="18" charset="0"/>
                <a:cs typeface="Times New Roman" panose="02020603050405020304" pitchFamily="18" charset="0"/>
              </a:rPr>
              <a:t>）</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半结构化数据模型（</a:t>
            </a:r>
            <a:r>
              <a:rPr lang="en-US" altLang="zh-CN" sz="2000" dirty="0" err="1">
                <a:latin typeface="Times New Roman" panose="02020603050405020304" pitchFamily="18" charset="0"/>
                <a:cs typeface="Times New Roman" panose="02020603050405020304" pitchFamily="18" charset="0"/>
              </a:rPr>
              <a:t>Semistruture</a:t>
            </a:r>
            <a:r>
              <a:rPr lang="en-US" altLang="zh-CN" sz="2000" dirty="0">
                <a:latin typeface="Times New Roman" panose="02020603050405020304" pitchFamily="18" charset="0"/>
                <a:cs typeface="Times New Roman" panose="02020603050405020304" pitchFamily="18" charset="0"/>
              </a:rPr>
              <a:t> Data Model</a:t>
            </a:r>
            <a:r>
              <a:rPr lang="zh-CN" altLang="en-US" sz="2000" dirty="0">
                <a:latin typeface="Times New Roman" panose="02020603050405020304" pitchFamily="18" charset="0"/>
                <a:cs typeface="Times New Roman" panose="02020603050405020304" pitchFamily="18" charset="0"/>
              </a:rPr>
              <a:t>）</a:t>
            </a:r>
          </a:p>
        </p:txBody>
      </p:sp>
      <p:pic>
        <p:nvPicPr>
          <p:cNvPr id="6" name="Voic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864" y="3632200"/>
            <a:ext cx="406400" cy="406400"/>
          </a:xfrm>
          <a:prstGeom prst="rect">
            <a:avLst/>
          </a:prstGeom>
        </p:spPr>
      </p:pic>
    </p:spTree>
    <p:extLst>
      <p:ext uri="{BB962C8B-B14F-4D97-AF65-F5344CB8AC3E}">
        <p14:creationId xmlns:p14="http://schemas.microsoft.com/office/powerpoint/2010/main" val="3586558859"/>
      </p:ext>
    </p:extLst>
  </p:cSld>
  <p:clrMapOvr>
    <a:masterClrMapping/>
  </p:clrMapOvr>
  <p:transition spd="slow" advTm="1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490" fill="hold"/>
                                        <p:tgtEl>
                                          <p:spTgt spid="6"/>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22" presetClass="entr" presetSubtype="1" fill="hold" grpId="0" nodeType="withEffect">
                                  <p:stCondLst>
                                    <p:cond delay="210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14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6"/>
                </p:tgtEl>
              </p:cMediaNode>
            </p:audio>
          </p:childTnLst>
        </p:cTn>
      </p:par>
    </p:tnLst>
    <p:bldLst>
      <p:bldP spid="2" grpId="0"/>
      <p:bldP spid="3"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层次模型</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47660" y="1052736"/>
            <a:ext cx="9628859" cy="1631216"/>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层次模型是数据库系统中最早出现的数据模型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层次数据库系统的典型代表是</a:t>
            </a:r>
            <a:r>
              <a:rPr lang="en-US" altLang="zh-CN" sz="2000" dirty="0">
                <a:latin typeface="Times New Roman" panose="02020603050405020304" pitchFamily="18" charset="0"/>
                <a:cs typeface="Times New Roman" panose="02020603050405020304" pitchFamily="18" charset="0"/>
              </a:rPr>
              <a:t>IBM</a:t>
            </a:r>
            <a:r>
              <a:rPr lang="zh-CN" altLang="en-US" sz="2000" dirty="0">
                <a:latin typeface="Times New Roman" panose="02020603050405020304" pitchFamily="18" charset="0"/>
                <a:cs typeface="Times New Roman" panose="02020603050405020304" pitchFamily="18" charset="0"/>
              </a:rPr>
              <a:t>公司的</a:t>
            </a:r>
            <a:r>
              <a:rPr lang="en-US" altLang="zh-CN" sz="2000" dirty="0">
                <a:latin typeface="Times New Roman" panose="02020603050405020304" pitchFamily="18" charset="0"/>
                <a:cs typeface="Times New Roman" panose="02020603050405020304" pitchFamily="18" charset="0"/>
              </a:rPr>
              <a:t>IMS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Information Management System</a:t>
            </a:r>
            <a:r>
              <a:rPr lang="zh-CN" altLang="en-US" sz="2000" dirty="0">
                <a:latin typeface="Times New Roman" panose="02020603050405020304" pitchFamily="18" charset="0"/>
                <a:cs typeface="Times New Roman" panose="02020603050405020304" pitchFamily="18" charset="0"/>
              </a:rPr>
              <a:t>）数据库管理系统</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层次模型用</a:t>
            </a:r>
            <a:r>
              <a:rPr lang="zh-CN" altLang="en-US" sz="2000" dirty="0">
                <a:solidFill>
                  <a:srgbClr val="0071C1"/>
                </a:solidFill>
                <a:latin typeface="Times New Roman" panose="02020603050405020304" pitchFamily="18" charset="0"/>
                <a:cs typeface="Times New Roman" panose="02020603050405020304" pitchFamily="18" charset="0"/>
              </a:rPr>
              <a:t>树形结构</a:t>
            </a:r>
            <a:r>
              <a:rPr lang="zh-CN" altLang="en-US" sz="2000" dirty="0">
                <a:latin typeface="Times New Roman" panose="02020603050405020304" pitchFamily="18" charset="0"/>
                <a:cs typeface="Times New Roman" panose="02020603050405020304" pitchFamily="18" charset="0"/>
              </a:rPr>
              <a:t>来表示各类实体以及实体间的联系 </a:t>
            </a:r>
          </a:p>
        </p:txBody>
      </p:sp>
      <p:pic>
        <p:nvPicPr>
          <p:cNvPr id="5" name="Voice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00944" y="3154363"/>
            <a:ext cx="406400" cy="406400"/>
          </a:xfrm>
          <a:prstGeom prst="rect">
            <a:avLst/>
          </a:prstGeom>
        </p:spPr>
      </p:pic>
    </p:spTree>
    <p:extLst>
      <p:ext uri="{BB962C8B-B14F-4D97-AF65-F5344CB8AC3E}">
        <p14:creationId xmlns:p14="http://schemas.microsoft.com/office/powerpoint/2010/main" val="1715398178"/>
      </p:ext>
    </p:extLst>
  </p:cSld>
  <p:clrMapOvr>
    <a:masterClrMapping/>
  </p:clrMapOvr>
  <p:transition spd="slow" advTm="2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260"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2600"/>
                                  </p:stCondLst>
                                  <p:iterate type="lt">
                                    <p:tmPct val="17895"/>
                                  </p:iterate>
                                  <p:childTnLst>
                                    <p:set>
                                      <p:cBhvr>
                                        <p:cTn id="14" dur="1" fill="hold">
                                          <p:stCondLst>
                                            <p:cond delay="0"/>
                                          </p:stCondLst>
                                        </p:cTn>
                                        <p:tgtEl>
                                          <p:spTgt spid="20"/>
                                        </p:tgtEl>
                                        <p:attrNameLst>
                                          <p:attrName>style.visibility</p:attrName>
                                        </p:attrNameLst>
                                      </p:cBhvr>
                                      <p:to>
                                        <p:strVal val="visible"/>
                                      </p:to>
                                    </p:set>
                                    <p:animEffect transition="in" filter="fade">
                                      <p:cBhvr>
                                        <p:cTn id="15" dur="1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2" grpId="0"/>
      <p:bldP spid="3"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9" name="文本框 8"/>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层次模型的数据结构</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 满足下面两个条件的基本层次联系的集合为层次模型</a:t>
            </a:r>
          </a:p>
          <a:p>
            <a:pPr indent="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有且只有一个结点没有双亲结点，这个结点称为根结点</a:t>
            </a:r>
          </a:p>
          <a:p>
            <a:pPr indent="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根以外的其它结点有且只有一个双亲结点</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层次模型中的几个术语</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根结点，双亲结点，兄弟结点，叶结点</a:t>
            </a:r>
          </a:p>
        </p:txBody>
      </p:sp>
      <p:pic>
        <p:nvPicPr>
          <p:cNvPr id="228" name="Voice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0824" y="3225800"/>
            <a:ext cx="406400" cy="406400"/>
          </a:xfrm>
          <a:prstGeom prst="rect">
            <a:avLst/>
          </a:prstGeom>
        </p:spPr>
      </p:pic>
      <p:grpSp>
        <p:nvGrpSpPr>
          <p:cNvPr id="184" name="组合 183"/>
          <p:cNvGrpSpPr/>
          <p:nvPr/>
        </p:nvGrpSpPr>
        <p:grpSpPr>
          <a:xfrm>
            <a:off x="5641744" y="1923803"/>
            <a:ext cx="5919480" cy="3378387"/>
            <a:chOff x="47596" y="3102278"/>
            <a:chExt cx="5919480" cy="3378387"/>
          </a:xfrm>
        </p:grpSpPr>
        <p:sp>
          <p:nvSpPr>
            <p:cNvPr id="4" name="矩形 3"/>
            <p:cNvSpPr/>
            <p:nvPr/>
          </p:nvSpPr>
          <p:spPr bwMode="auto">
            <a:xfrm>
              <a:off x="3215680" y="3102278"/>
              <a:ext cx="1152128" cy="485808"/>
            </a:xfrm>
            <a:prstGeom prst="rect">
              <a:avLst/>
            </a:prstGeom>
            <a:ln w="28575">
              <a:solidFill>
                <a:srgbClr val="0071C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30000"/>
                </a:lnSpc>
                <a:spcBef>
                  <a:spcPct val="0"/>
                </a:spcBef>
                <a:spcAft>
                  <a:spcPct val="0"/>
                </a:spcAft>
                <a:buClrTx/>
                <a:buSzTx/>
                <a:buFont typeface="Arial" pitchFamily="34" charset="0"/>
                <a:buNone/>
                <a:tabLst/>
              </a:pPr>
              <a:r>
                <a:rPr kumimoji="0" lang="en-US" altLang="zh-CN" sz="1800" b="1" i="0" u="none" strike="noStrike" cap="none" normalizeH="0" dirty="0" smtClean="0">
                  <a:ln>
                    <a:noFill/>
                  </a:ln>
                  <a:solidFill>
                    <a:schemeClr val="tx1"/>
                  </a:solidFill>
                  <a:effectLst/>
                  <a:latin typeface="Times New Roman" panose="02020603050405020304" pitchFamily="18" charset="0"/>
                  <a:ea typeface="宋体" pitchFamily="2" charset="-122"/>
                </a:rPr>
                <a:t>R1</a:t>
              </a: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cxnSp>
          <p:nvCxnSpPr>
            <p:cNvPr id="6" name="直接连接符 5"/>
            <p:cNvCxnSpPr/>
            <p:nvPr/>
          </p:nvCxnSpPr>
          <p:spPr bwMode="auto">
            <a:xfrm>
              <a:off x="3791744" y="3588086"/>
              <a:ext cx="0" cy="486984"/>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2207568" y="4075070"/>
              <a:ext cx="3168352"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连接符 225"/>
            <p:cNvCxnSpPr>
              <a:endCxn id="229" idx="0"/>
            </p:cNvCxnSpPr>
            <p:nvPr/>
          </p:nvCxnSpPr>
          <p:spPr bwMode="auto">
            <a:xfrm flipH="1">
              <a:off x="2205460" y="4058602"/>
              <a:ext cx="2108" cy="492865"/>
            </a:xfrm>
            <a:prstGeom prst="line">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直接连接符 226"/>
            <p:cNvCxnSpPr/>
            <p:nvPr/>
          </p:nvCxnSpPr>
          <p:spPr bwMode="auto">
            <a:xfrm>
              <a:off x="5375391" y="4058602"/>
              <a:ext cx="0" cy="492865"/>
            </a:xfrm>
            <a:prstGeom prst="line">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9" name="矩形 228"/>
            <p:cNvSpPr/>
            <p:nvPr/>
          </p:nvSpPr>
          <p:spPr bwMode="auto">
            <a:xfrm>
              <a:off x="1629396" y="4551467"/>
              <a:ext cx="1152128" cy="485808"/>
            </a:xfrm>
            <a:prstGeom prst="rect">
              <a:avLst/>
            </a:prstGeom>
            <a:ln w="28575">
              <a:solidFill>
                <a:srgbClr val="0071C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30000"/>
                </a:lnSpc>
                <a:spcBef>
                  <a:spcPct val="0"/>
                </a:spcBef>
                <a:spcAft>
                  <a:spcPct val="0"/>
                </a:spcAft>
                <a:buClrTx/>
                <a:buSzTx/>
                <a:buFont typeface="Arial" pitchFamily="34" charset="0"/>
                <a:buNone/>
                <a:tabLst/>
              </a:pPr>
              <a:r>
                <a:rPr kumimoji="0" lang="en-US" altLang="zh-CN" sz="1800" b="1" i="0" u="none" strike="noStrike" cap="none" normalizeH="0" dirty="0" smtClean="0">
                  <a:ln>
                    <a:noFill/>
                  </a:ln>
                  <a:solidFill>
                    <a:schemeClr val="tx1"/>
                  </a:solidFill>
                  <a:effectLst/>
                  <a:latin typeface="Times New Roman" panose="02020603050405020304" pitchFamily="18" charset="0"/>
                  <a:ea typeface="宋体" pitchFamily="2" charset="-122"/>
                </a:rPr>
                <a:t>R2</a:t>
              </a: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sp>
          <p:nvSpPr>
            <p:cNvPr id="230" name="矩形 229"/>
            <p:cNvSpPr/>
            <p:nvPr/>
          </p:nvSpPr>
          <p:spPr bwMode="auto">
            <a:xfrm>
              <a:off x="4814948" y="4551467"/>
              <a:ext cx="1152128" cy="485808"/>
            </a:xfrm>
            <a:prstGeom prst="rect">
              <a:avLst/>
            </a:prstGeom>
            <a:ln w="28575">
              <a:solidFill>
                <a:srgbClr val="0071C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30000"/>
                </a:lnSpc>
                <a:spcBef>
                  <a:spcPct val="0"/>
                </a:spcBef>
                <a:spcAft>
                  <a:spcPct val="0"/>
                </a:spcAft>
                <a:buClrTx/>
                <a:buSzTx/>
                <a:buFont typeface="Arial" pitchFamily="34" charset="0"/>
                <a:buNone/>
                <a:tabLst/>
              </a:pPr>
              <a:r>
                <a:rPr kumimoji="0" lang="en-US" altLang="zh-CN" sz="1800" b="1" i="0" u="none" strike="noStrike" cap="none" normalizeH="0" dirty="0" smtClean="0">
                  <a:ln>
                    <a:noFill/>
                  </a:ln>
                  <a:solidFill>
                    <a:schemeClr val="tx1"/>
                  </a:solidFill>
                  <a:effectLst/>
                  <a:latin typeface="Times New Roman" panose="02020603050405020304" pitchFamily="18" charset="0"/>
                  <a:ea typeface="宋体" pitchFamily="2" charset="-122"/>
                </a:rPr>
                <a:t>R3</a:t>
              </a: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grpSp>
          <p:nvGrpSpPr>
            <p:cNvPr id="177" name="组合 176"/>
            <p:cNvGrpSpPr/>
            <p:nvPr/>
          </p:nvGrpSpPr>
          <p:grpSpPr>
            <a:xfrm>
              <a:off x="47596" y="5031476"/>
              <a:ext cx="4337680" cy="1449189"/>
              <a:chOff x="33084" y="5005326"/>
              <a:chExt cx="4337680" cy="1449189"/>
            </a:xfrm>
          </p:grpSpPr>
          <p:cxnSp>
            <p:nvCxnSpPr>
              <p:cNvPr id="231" name="直接连接符 230"/>
              <p:cNvCxnSpPr/>
              <p:nvPr/>
            </p:nvCxnSpPr>
            <p:spPr bwMode="auto">
              <a:xfrm>
                <a:off x="2195432" y="5005326"/>
                <a:ext cx="0" cy="486984"/>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直接连接符 231"/>
              <p:cNvCxnSpPr/>
              <p:nvPr/>
            </p:nvCxnSpPr>
            <p:spPr bwMode="auto">
              <a:xfrm>
                <a:off x="611256" y="5492310"/>
                <a:ext cx="3168352"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直接连接符 232"/>
              <p:cNvCxnSpPr>
                <a:endCxn id="235" idx="0"/>
              </p:cNvCxnSpPr>
              <p:nvPr/>
            </p:nvCxnSpPr>
            <p:spPr bwMode="auto">
              <a:xfrm flipH="1">
                <a:off x="609148" y="5475842"/>
                <a:ext cx="2108" cy="492865"/>
              </a:xfrm>
              <a:prstGeom prst="line">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 name="直接连接符 233"/>
              <p:cNvCxnSpPr/>
              <p:nvPr/>
            </p:nvCxnSpPr>
            <p:spPr bwMode="auto">
              <a:xfrm>
                <a:off x="3779079" y="5475842"/>
                <a:ext cx="0" cy="492865"/>
              </a:xfrm>
              <a:prstGeom prst="line">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 name="矩形 234"/>
              <p:cNvSpPr/>
              <p:nvPr/>
            </p:nvSpPr>
            <p:spPr bwMode="auto">
              <a:xfrm>
                <a:off x="33084" y="5968707"/>
                <a:ext cx="1152128" cy="485808"/>
              </a:xfrm>
              <a:prstGeom prst="rect">
                <a:avLst/>
              </a:prstGeom>
              <a:ln w="28575">
                <a:solidFill>
                  <a:srgbClr val="0071C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30000"/>
                  </a:lnSpc>
                  <a:spcBef>
                    <a:spcPct val="0"/>
                  </a:spcBef>
                  <a:spcAft>
                    <a:spcPct val="0"/>
                  </a:spcAft>
                  <a:buClrTx/>
                  <a:buSzTx/>
                  <a:buFont typeface="Arial" pitchFamily="34" charset="0"/>
                  <a:buNone/>
                  <a:tabLst/>
                </a:pPr>
                <a:r>
                  <a:rPr kumimoji="0" lang="en-US" altLang="zh-CN" sz="1800" b="1" i="0" u="none" strike="noStrike" cap="none" normalizeH="0" dirty="0" smtClean="0">
                    <a:ln>
                      <a:noFill/>
                    </a:ln>
                    <a:solidFill>
                      <a:schemeClr val="tx1"/>
                    </a:solidFill>
                    <a:effectLst/>
                    <a:latin typeface="Times New Roman" panose="02020603050405020304" pitchFamily="18" charset="0"/>
                    <a:ea typeface="宋体" pitchFamily="2" charset="-122"/>
                  </a:rPr>
                  <a:t>R4</a:t>
                </a: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sp>
            <p:nvSpPr>
              <p:cNvPr id="236" name="矩形 235"/>
              <p:cNvSpPr/>
              <p:nvPr/>
            </p:nvSpPr>
            <p:spPr bwMode="auto">
              <a:xfrm>
                <a:off x="3218636" y="5968707"/>
                <a:ext cx="1152128" cy="485808"/>
              </a:xfrm>
              <a:prstGeom prst="rect">
                <a:avLst/>
              </a:prstGeom>
              <a:ln w="28575">
                <a:solidFill>
                  <a:srgbClr val="0071C1"/>
                </a:solidFill>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30000"/>
                  </a:lnSpc>
                  <a:spcBef>
                    <a:spcPct val="0"/>
                  </a:spcBef>
                  <a:spcAft>
                    <a:spcPct val="0"/>
                  </a:spcAft>
                  <a:buClrTx/>
                  <a:buSzTx/>
                  <a:buFont typeface="Arial" pitchFamily="34" charset="0"/>
                  <a:buNone/>
                  <a:tabLst/>
                </a:pPr>
                <a:r>
                  <a:rPr kumimoji="0" lang="en-US" altLang="zh-CN" sz="1800" b="1" i="0" u="none" strike="noStrike" cap="none" normalizeH="0" dirty="0" smtClean="0">
                    <a:ln>
                      <a:noFill/>
                    </a:ln>
                    <a:solidFill>
                      <a:schemeClr val="tx1"/>
                    </a:solidFill>
                    <a:effectLst/>
                    <a:latin typeface="Times New Roman" panose="02020603050405020304" pitchFamily="18" charset="0"/>
                    <a:ea typeface="宋体" pitchFamily="2" charset="-122"/>
                  </a:rPr>
                  <a:t>R5</a:t>
                </a: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grpSp>
        <p:sp>
          <p:nvSpPr>
            <p:cNvPr id="237" name="Rectangle 44"/>
            <p:cNvSpPr>
              <a:spLocks noChangeArrowheads="1"/>
            </p:cNvSpPr>
            <p:nvPr/>
          </p:nvSpPr>
          <p:spPr bwMode="auto">
            <a:xfrm>
              <a:off x="4576328" y="3204615"/>
              <a:ext cx="773528" cy="3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kumimoji="1" lang="zh-CN" altLang="en-US" sz="2000" dirty="0">
                  <a:latin typeface="宋体" panose="02010600030101010101" pitchFamily="2" charset="-122"/>
                </a:rPr>
                <a:t>根结点</a:t>
              </a:r>
              <a:endParaRPr kumimoji="1" lang="zh-CN" altLang="en-US" dirty="0"/>
            </a:p>
          </p:txBody>
        </p:sp>
        <p:sp>
          <p:nvSpPr>
            <p:cNvPr id="238" name="Rectangle 85"/>
            <p:cNvSpPr>
              <a:spLocks noChangeArrowheads="1"/>
            </p:cNvSpPr>
            <p:nvPr/>
          </p:nvSpPr>
          <p:spPr bwMode="auto">
            <a:xfrm>
              <a:off x="2928673" y="4654427"/>
              <a:ext cx="1032033" cy="3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kumimoji="1" lang="zh-CN" altLang="en-US" sz="2000" dirty="0">
                  <a:solidFill>
                    <a:srgbClr val="FF0000"/>
                  </a:solidFill>
                  <a:latin typeface="宋体" panose="02010600030101010101" pitchFamily="2" charset="-122"/>
                </a:rPr>
                <a:t>兄弟结点</a:t>
              </a:r>
              <a:endParaRPr kumimoji="1" lang="zh-CN" altLang="en-US" dirty="0">
                <a:solidFill>
                  <a:srgbClr val="FF0000"/>
                </a:solidFill>
              </a:endParaRPr>
            </a:p>
          </p:txBody>
        </p:sp>
        <p:sp>
          <p:nvSpPr>
            <p:cNvPr id="239" name="Rectangle 85"/>
            <p:cNvSpPr>
              <a:spLocks noChangeArrowheads="1"/>
            </p:cNvSpPr>
            <p:nvPr/>
          </p:nvSpPr>
          <p:spPr bwMode="auto">
            <a:xfrm>
              <a:off x="1321391" y="6070446"/>
              <a:ext cx="1032033" cy="3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kumimoji="1" lang="zh-CN" altLang="en-US" sz="2000" dirty="0">
                  <a:solidFill>
                    <a:srgbClr val="FF0000"/>
                  </a:solidFill>
                  <a:latin typeface="宋体" panose="02010600030101010101" pitchFamily="2" charset="-122"/>
                </a:rPr>
                <a:t>兄弟结点</a:t>
              </a:r>
              <a:endParaRPr kumimoji="1" lang="zh-CN" altLang="en-US" dirty="0">
                <a:solidFill>
                  <a:srgbClr val="FF0000"/>
                </a:solidFill>
              </a:endParaRPr>
            </a:p>
          </p:txBody>
        </p:sp>
        <p:sp>
          <p:nvSpPr>
            <p:cNvPr id="434" name="Rectangle 126"/>
            <p:cNvSpPr>
              <a:spLocks noChangeArrowheads="1"/>
            </p:cNvSpPr>
            <p:nvPr/>
          </p:nvSpPr>
          <p:spPr bwMode="auto">
            <a:xfrm>
              <a:off x="4576328" y="6070446"/>
              <a:ext cx="773528" cy="3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kumimoji="1" lang="zh-CN" altLang="en-US" sz="2000" dirty="0">
                  <a:latin typeface="宋体" panose="02010600030101010101" pitchFamily="2" charset="-122"/>
                </a:rPr>
                <a:t>叶结点</a:t>
              </a:r>
              <a:endParaRPr kumimoji="1" lang="zh-CN" altLang="en-US" dirty="0"/>
            </a:p>
          </p:txBody>
        </p:sp>
      </p:grpSp>
    </p:spTree>
    <p:extLst>
      <p:ext uri="{BB962C8B-B14F-4D97-AF65-F5344CB8AC3E}">
        <p14:creationId xmlns:p14="http://schemas.microsoft.com/office/powerpoint/2010/main" val="4159905988"/>
      </p:ext>
    </p:extLst>
  </p:cSld>
  <p:clrMapOvr>
    <a:masterClrMapping/>
  </p:clrMapOvr>
  <mc:AlternateContent xmlns:mc="http://schemas.openxmlformats.org/markup-compatibility/2006">
    <mc:Choice xmlns:p14="http://schemas.microsoft.com/office/powerpoint/2010/main" Requires="p14">
      <p:transition p14:dur="0" advTm="35000"/>
    </mc:Choice>
    <mc:Fallback>
      <p:transition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149" fill="hold"/>
                                        <p:tgtEl>
                                          <p:spTgt spid="228"/>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700"/>
                                        <p:tgtEl>
                                          <p:spTgt spid="9"/>
                                        </p:tgtEl>
                                      </p:cBhvr>
                                    </p:animEffect>
                                  </p:childTnLst>
                                </p:cTn>
                              </p:par>
                              <p:par>
                                <p:cTn id="10" presetID="10" presetClass="entr" presetSubtype="0" fill="hold" grpId="0" nodeType="withEffect">
                                  <p:stCondLst>
                                    <p:cond delay="50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200"/>
                                        <p:tgtEl>
                                          <p:spTgt spid="10"/>
                                        </p:tgtEl>
                                      </p:cBhvr>
                                    </p:animEffect>
                                  </p:childTnLst>
                                </p:cTn>
                              </p:par>
                              <p:par>
                                <p:cTn id="13" presetID="22" presetClass="entr" presetSubtype="1" fill="hold" nodeType="withEffect">
                                  <p:stCondLst>
                                    <p:cond delay="27800"/>
                                  </p:stCondLst>
                                  <p:childTnLst>
                                    <p:set>
                                      <p:cBhvr>
                                        <p:cTn id="14" dur="1" fill="hold">
                                          <p:stCondLst>
                                            <p:cond delay="0"/>
                                          </p:stCondLst>
                                        </p:cTn>
                                        <p:tgtEl>
                                          <p:spTgt spid="184"/>
                                        </p:tgtEl>
                                        <p:attrNameLst>
                                          <p:attrName>style.visibility</p:attrName>
                                        </p:attrNameLst>
                                      </p:cBhvr>
                                      <p:to>
                                        <p:strVal val="visible"/>
                                      </p:to>
                                    </p:set>
                                    <p:animEffect transition="in" filter="wipe(up)">
                                      <p:cBhvr>
                                        <p:cTn id="15" dur="68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28"/>
                </p:tgtEl>
              </p:cMediaNode>
            </p:audio>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9" name="文本框 8"/>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层次模型的数据结构</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70843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层次模型的特点：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结点的双亲是唯一的</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只能直接处理一对多的实体联系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每个记录类型可以定义一个排序字段，也称为码字段</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任何记录值只有按其路径查看时，才能显出它的全部意义</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没有一个子女记录值能够脱离双亲记录值而独立存在</a:t>
            </a:r>
          </a:p>
        </p:txBody>
      </p:sp>
      <p:pic>
        <p:nvPicPr>
          <p:cNvPr id="4" name="Voice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8736" y="3729013"/>
            <a:ext cx="406400" cy="406400"/>
          </a:xfrm>
          <a:prstGeom prst="rect">
            <a:avLst/>
          </a:prstGeom>
        </p:spPr>
      </p:pic>
    </p:spTree>
    <p:extLst>
      <p:ext uri="{BB962C8B-B14F-4D97-AF65-F5344CB8AC3E}">
        <p14:creationId xmlns:p14="http://schemas.microsoft.com/office/powerpoint/2010/main" val="3145880760"/>
      </p:ext>
    </p:extLst>
  </p:cSld>
  <p:clrMapOvr>
    <a:masterClrMapping/>
  </p:clrMapOvr>
  <mc:AlternateContent xmlns:mc="http://schemas.openxmlformats.org/markup-compatibility/2006" xmlns:p14="http://schemas.microsoft.com/office/powerpoint/2010/main">
    <mc:Choice Requires="p14">
      <p:transition p14:dur="10" advTm="30000"/>
    </mc:Choice>
    <mc:Fallback xmlns="">
      <p:transition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133" fill="hold"/>
                                        <p:tgtEl>
                                          <p:spTgt spid="4"/>
                                        </p:tgtEl>
                                      </p:cBhvr>
                                    </p:cmd>
                                  </p:childTnLst>
                                </p:cTn>
                              </p:par>
                              <p:par>
                                <p:cTn id="7" presetID="10" presetClass="entr" presetSubtype="0" fill="hold" grpId="0" nodeType="withEffect">
                                  <p:stCondLst>
                                    <p:cond delay="0"/>
                                  </p:stCondLst>
                                  <p:iterate type="lt">
                                    <p:tmPct val="24146"/>
                                  </p:iterate>
                                  <p:childTnLst>
                                    <p:set>
                                      <p:cBhvr>
                                        <p:cTn id="8" dur="1" fill="hold">
                                          <p:stCondLst>
                                            <p:cond delay="0"/>
                                          </p:stCondLst>
                                        </p:cTn>
                                        <p:tgtEl>
                                          <p:spTgt spid="10"/>
                                        </p:tgtEl>
                                        <p:attrNameLst>
                                          <p:attrName>style.visibility</p:attrName>
                                        </p:attrNameLst>
                                      </p:cBhvr>
                                      <p:to>
                                        <p:strVal val="visible"/>
                                      </p:to>
                                    </p:set>
                                    <p:animEffect transition="in" filter="fade">
                                      <p:cBhvr>
                                        <p:cTn id="9"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层次模型的数据操纵与完整性约束 </a:t>
            </a:r>
          </a:p>
        </p:txBody>
      </p:sp>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40934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层次模型的数据操纵</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查询</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插入</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删除</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更新 </a:t>
            </a:r>
            <a:endParaRPr lang="en-US" altLang="zh-CN" sz="2000" dirty="0">
              <a:latin typeface="Times New Roman" panose="02020603050405020304" pitchFamily="18" charset="0"/>
              <a:cs typeface="Times New Roman" panose="02020603050405020304" pitchFamily="18" charset="0"/>
            </a:endParaRPr>
          </a:p>
          <a:p>
            <a:pPr marL="342000"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层次</a:t>
            </a:r>
            <a:r>
              <a:rPr lang="zh-CN" altLang="en-US" sz="2000" dirty="0">
                <a:latin typeface="Times New Roman" panose="02020603050405020304" pitchFamily="18" charset="0"/>
                <a:cs typeface="Times New Roman" panose="02020603050405020304" pitchFamily="18" charset="0"/>
              </a:rPr>
              <a:t>模型的完整性约束条件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无相应的双亲结点值就不能插入子女结点值</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如果删除双亲结点值，则相应的子女结点值也被同时删除</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更新操作时，应更新所有相应记录，以保证数据的</a:t>
            </a:r>
            <a:r>
              <a:rPr lang="zh-CN" altLang="en-US" sz="2000" dirty="0" smtClean="0">
                <a:latin typeface="Times New Roman" panose="02020603050405020304" pitchFamily="18" charset="0"/>
                <a:cs typeface="Times New Roman" panose="02020603050405020304" pitchFamily="18" charset="0"/>
              </a:rPr>
              <a:t>一致性</a:t>
            </a:r>
            <a:endParaRPr lang="zh-CN" altLang="en-US" sz="2000" dirty="0">
              <a:latin typeface="Times New Roman" panose="02020603050405020304" pitchFamily="18" charset="0"/>
              <a:cs typeface="Times New Roman" panose="02020603050405020304" pitchFamily="18" charset="0"/>
            </a:endParaRPr>
          </a:p>
        </p:txBody>
      </p:sp>
      <p:pic>
        <p:nvPicPr>
          <p:cNvPr id="5" name="Voice4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4760" y="3225800"/>
            <a:ext cx="406400" cy="406400"/>
          </a:xfrm>
          <a:prstGeom prst="rect">
            <a:avLst/>
          </a:prstGeom>
        </p:spPr>
      </p:pic>
    </p:spTree>
    <p:extLst>
      <p:ext uri="{BB962C8B-B14F-4D97-AF65-F5344CB8AC3E}">
        <p14:creationId xmlns:p14="http://schemas.microsoft.com/office/powerpoint/2010/main" val="416778579"/>
      </p:ext>
    </p:extLst>
  </p:cSld>
  <p:clrMapOvr>
    <a:masterClrMapping/>
  </p:clrMapOvr>
  <mc:AlternateContent xmlns:mc="http://schemas.openxmlformats.org/markup-compatibility/2006" xmlns:p14="http://schemas.microsoft.com/office/powerpoint/2010/main">
    <mc:Choice Requires="p14">
      <p:transition p14:dur="10" advTm="37000"/>
    </mc:Choice>
    <mc:Fallback xmlns="">
      <p:transition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39"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8"/>
                                        </p:tgtEl>
                                        <p:attrNameLst>
                                          <p:attrName>style.visibility</p:attrName>
                                        </p:attrNameLst>
                                      </p:cBhvr>
                                      <p:to>
                                        <p:strVal val="visible"/>
                                      </p:to>
                                    </p:set>
                                    <p:animEffect transition="in" filter="fade">
                                      <p:cBhvr>
                                        <p:cTn id="9" dur="700"/>
                                        <p:tgtEl>
                                          <p:spTgt spid="8"/>
                                        </p:tgtEl>
                                      </p:cBhvr>
                                    </p:animEffect>
                                  </p:childTnLst>
                                </p:cTn>
                              </p:par>
                              <p:par>
                                <p:cTn id="10" presetID="10" presetClass="entr" presetSubtype="0" fill="hold" grpId="0" nodeType="withEffect">
                                  <p:stCondLst>
                                    <p:cond delay="57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层次模型的优缺点</a:t>
            </a:r>
          </a:p>
        </p:txBody>
      </p:sp>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1.2.5</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409342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优点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层次模型的数据结构比较简单清晰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查询效率高，性能优于关系模型，不低于网状模型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层次数据模型提供了良好的完整性支持</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缺点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结点之间的多对多联系表示不自然</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对插入和删除操作的限制多，应用程序的编写比较复杂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查询子女结点必须通过双亲结点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层次命令趋于程序化 </a:t>
            </a:r>
          </a:p>
        </p:txBody>
      </p:sp>
      <p:pic>
        <p:nvPicPr>
          <p:cNvPr id="4" name="Voice4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400" y="3353371"/>
            <a:ext cx="406400" cy="406400"/>
          </a:xfrm>
          <a:prstGeom prst="rect">
            <a:avLst/>
          </a:prstGeom>
        </p:spPr>
      </p:pic>
    </p:spTree>
    <p:extLst>
      <p:ext uri="{BB962C8B-B14F-4D97-AF65-F5344CB8AC3E}">
        <p14:creationId xmlns:p14="http://schemas.microsoft.com/office/powerpoint/2010/main" val="1525144746"/>
      </p:ext>
    </p:extLst>
  </p:cSld>
  <p:clrMapOvr>
    <a:masterClrMapping/>
  </p:clrMapOvr>
  <mc:AlternateContent xmlns:mc="http://schemas.openxmlformats.org/markup-compatibility/2006" xmlns:p14="http://schemas.microsoft.com/office/powerpoint/2010/main">
    <mc:Choice Requires="p14">
      <p:transition p14:dur="10" advTm="40000"/>
    </mc:Choice>
    <mc:Fallback xmlns="">
      <p:transition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224" fill="hold"/>
                                        <p:tgtEl>
                                          <p:spTgt spid="4"/>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8"/>
                                        </p:tgtEl>
                                        <p:attrNameLst>
                                          <p:attrName>style.visibility</p:attrName>
                                        </p:attrNameLst>
                                      </p:cBhvr>
                                      <p:to>
                                        <p:strVal val="visible"/>
                                      </p:to>
                                    </p:set>
                                    <p:animEffect transition="in" filter="fade">
                                      <p:cBhvr>
                                        <p:cTn id="9" dur="700"/>
                                        <p:tgtEl>
                                          <p:spTgt spid="8"/>
                                        </p:tgtEl>
                                      </p:cBhvr>
                                    </p:animEffect>
                                  </p:childTnLst>
                                </p:cTn>
                              </p:par>
                              <p:par>
                                <p:cTn id="10" presetID="10" presetClass="entr" presetSubtype="0" fill="hold" grpId="0" nodeType="withEffect">
                                  <p:stCondLst>
                                    <p:cond delay="38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网状模型</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47660" y="1052736"/>
            <a:ext cx="9628859" cy="224676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网状数据库系统采用网状模型作为数据的组织方式 </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典型代表是</a:t>
            </a:r>
            <a:r>
              <a:rPr lang="en-US" altLang="zh-CN" sz="2000" dirty="0">
                <a:latin typeface="Times New Roman" panose="02020603050405020304" pitchFamily="18" charset="0"/>
                <a:cs typeface="Times New Roman" panose="02020603050405020304" pitchFamily="18" charset="0"/>
              </a:rPr>
              <a:t>DBTG</a:t>
            </a:r>
            <a:r>
              <a:rPr lang="zh-CN" altLang="en-US" sz="2000" dirty="0">
                <a:latin typeface="Times New Roman" panose="02020603050405020304" pitchFamily="18" charset="0"/>
                <a:cs typeface="Times New Roman" panose="02020603050405020304" pitchFamily="18" charset="0"/>
              </a:rPr>
              <a:t>系统：</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亦称</a:t>
            </a:r>
            <a:r>
              <a:rPr lang="en-US" altLang="zh-CN" sz="2000" dirty="0">
                <a:latin typeface="Times New Roman" panose="02020603050405020304" pitchFamily="18" charset="0"/>
                <a:cs typeface="Times New Roman" panose="02020603050405020304" pitchFamily="18" charset="0"/>
              </a:rPr>
              <a:t>CODASYL</a:t>
            </a:r>
            <a:r>
              <a:rPr lang="zh-CN" altLang="en-US" sz="2000" dirty="0">
                <a:latin typeface="Times New Roman" panose="02020603050405020304" pitchFamily="18" charset="0"/>
                <a:cs typeface="Times New Roman" panose="02020603050405020304" pitchFamily="18" charset="0"/>
              </a:rPr>
              <a:t>系统</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世纪</a:t>
            </a:r>
            <a:r>
              <a:rPr lang="en-US" altLang="zh-CN" sz="2000" dirty="0">
                <a:latin typeface="Times New Roman" panose="02020603050405020304" pitchFamily="18" charset="0"/>
                <a:cs typeface="Times New Roman" panose="02020603050405020304" pitchFamily="18" charset="0"/>
              </a:rPr>
              <a:t>70</a:t>
            </a:r>
            <a:r>
              <a:rPr lang="zh-CN" altLang="en-US" sz="2000" dirty="0">
                <a:latin typeface="Times New Roman" panose="02020603050405020304" pitchFamily="18" charset="0"/>
                <a:cs typeface="Times New Roman" panose="02020603050405020304" pitchFamily="18" charset="0"/>
              </a:rPr>
              <a:t>年代由</a:t>
            </a:r>
            <a:r>
              <a:rPr lang="en-US" altLang="zh-CN" sz="2000" dirty="0">
                <a:latin typeface="Times New Roman" panose="02020603050405020304" pitchFamily="18" charset="0"/>
                <a:cs typeface="Times New Roman" panose="02020603050405020304" pitchFamily="18" charset="0"/>
              </a:rPr>
              <a:t>DBTG</a:t>
            </a:r>
            <a:r>
              <a:rPr lang="zh-CN" altLang="en-US" sz="2000" dirty="0">
                <a:latin typeface="Times New Roman" panose="02020603050405020304" pitchFamily="18" charset="0"/>
                <a:cs typeface="Times New Roman" panose="02020603050405020304" pitchFamily="18" charset="0"/>
              </a:rPr>
              <a:t>提出的一个系统方案</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实际</a:t>
            </a:r>
            <a:r>
              <a:rPr lang="zh-CN" altLang="en-US" sz="2000" dirty="0" smtClean="0">
                <a:latin typeface="Times New Roman" panose="02020603050405020304" pitchFamily="18" charset="0"/>
                <a:cs typeface="Times New Roman" panose="02020603050405020304" pitchFamily="18" charset="0"/>
              </a:rPr>
              <a:t>系统</a:t>
            </a:r>
            <a:endParaRPr lang="zh-CN" altLang="en-US" sz="2000" dirty="0">
              <a:latin typeface="Times New Roman" panose="02020603050405020304" pitchFamily="18" charset="0"/>
              <a:cs typeface="Times New Roman" panose="02020603050405020304" pitchFamily="18" charset="0"/>
            </a:endParaRPr>
          </a:p>
        </p:txBody>
      </p:sp>
      <p:pic>
        <p:nvPicPr>
          <p:cNvPr id="4" name="Voice4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40904" y="3468350"/>
            <a:ext cx="406400" cy="406400"/>
          </a:xfrm>
          <a:prstGeom prst="rect">
            <a:avLst/>
          </a:prstGeom>
        </p:spPr>
      </p:pic>
      <p:sp>
        <p:nvSpPr>
          <p:cNvPr id="7"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147660" y="3347409"/>
            <a:ext cx="9628859"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indent="342900" eaLnBrk="1" hangingPunct="1">
              <a:spcBef>
                <a:spcPct val="50000"/>
              </a:spcBef>
              <a:buSzTx/>
              <a:buFont typeface="Wingdings" panose="05000000000000000000" pitchFamily="2" charset="2"/>
              <a:buChar char="Ø"/>
            </a:pPr>
            <a:r>
              <a:rPr lang="en-US" altLang="zh-CN" sz="2000" dirty="0" err="1" smtClean="0">
                <a:latin typeface="Times New Roman" panose="02020603050405020304" pitchFamily="18" charset="0"/>
                <a:cs typeface="Times New Roman" panose="02020603050405020304" pitchFamily="18" charset="0"/>
              </a:rPr>
              <a:t>Cullinet</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Software</a:t>
            </a:r>
            <a:r>
              <a:rPr lang="zh-CN" altLang="en-US" sz="2000" dirty="0">
                <a:latin typeface="Times New Roman" panose="02020603050405020304" pitchFamily="18" charset="0"/>
                <a:cs typeface="Times New Roman" panose="02020603050405020304" pitchFamily="18" charset="0"/>
              </a:rPr>
              <a:t>公司的 </a:t>
            </a:r>
            <a:r>
              <a:rPr lang="en-US" altLang="zh-CN" sz="2000" dirty="0">
                <a:latin typeface="Times New Roman" panose="02020603050405020304" pitchFamily="18" charset="0"/>
                <a:cs typeface="Times New Roman" panose="02020603050405020304" pitchFamily="18" charset="0"/>
              </a:rPr>
              <a:t>IDMS</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Univac</a:t>
            </a:r>
            <a:r>
              <a:rPr lang="zh-CN" altLang="en-US" sz="2000" dirty="0">
                <a:latin typeface="Times New Roman" panose="02020603050405020304" pitchFamily="18" charset="0"/>
                <a:cs typeface="Times New Roman" panose="02020603050405020304" pitchFamily="18" charset="0"/>
              </a:rPr>
              <a:t>公司的 </a:t>
            </a:r>
            <a:r>
              <a:rPr lang="en-US" altLang="zh-CN" sz="2000" dirty="0">
                <a:latin typeface="Times New Roman" panose="02020603050405020304" pitchFamily="18" charset="0"/>
                <a:cs typeface="Times New Roman" panose="02020603050405020304" pitchFamily="18" charset="0"/>
              </a:rPr>
              <a:t>DMS1100</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Honeywell</a:t>
            </a:r>
            <a:r>
              <a:rPr lang="zh-CN" altLang="en-US" sz="2000" dirty="0">
                <a:latin typeface="Times New Roman" panose="02020603050405020304" pitchFamily="18" charset="0"/>
                <a:cs typeface="Times New Roman" panose="02020603050405020304" pitchFamily="18" charset="0"/>
              </a:rPr>
              <a:t>公司的</a:t>
            </a:r>
            <a:r>
              <a:rPr lang="en-US" altLang="zh-CN" sz="2000" dirty="0">
                <a:latin typeface="Times New Roman" panose="02020603050405020304" pitchFamily="18" charset="0"/>
                <a:cs typeface="Times New Roman" panose="02020603050405020304" pitchFamily="18" charset="0"/>
              </a:rPr>
              <a:t>IDS/2</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HP</a:t>
            </a:r>
            <a:r>
              <a:rPr lang="zh-CN" altLang="en-US" sz="2000" dirty="0">
                <a:latin typeface="Times New Roman" panose="02020603050405020304" pitchFamily="18" charset="0"/>
                <a:cs typeface="Times New Roman" panose="02020603050405020304" pitchFamily="18" charset="0"/>
              </a:rPr>
              <a:t>公司的</a:t>
            </a:r>
            <a:r>
              <a:rPr lang="en-US" altLang="zh-CN" sz="2000" dirty="0">
                <a:latin typeface="Times New Roman" panose="02020603050405020304" pitchFamily="18" charset="0"/>
                <a:cs typeface="Times New Roman" panose="02020603050405020304" pitchFamily="18" charset="0"/>
              </a:rPr>
              <a:t>IMAGE</a:t>
            </a:r>
          </a:p>
        </p:txBody>
      </p:sp>
    </p:spTree>
    <p:extLst>
      <p:ext uri="{BB962C8B-B14F-4D97-AF65-F5344CB8AC3E}">
        <p14:creationId xmlns:p14="http://schemas.microsoft.com/office/powerpoint/2010/main" val="912464563"/>
      </p:ext>
    </p:extLst>
  </p:cSld>
  <p:clrMapOvr>
    <a:masterClrMapping/>
  </p:clrMapOvr>
  <mc:AlternateContent xmlns:mc="http://schemas.openxmlformats.org/markup-compatibility/2006" xmlns:p14="http://schemas.microsoft.com/office/powerpoint/2010/main">
    <mc:Choice Requires="p14">
      <p:transition p14:dur="10" advTm="26000"/>
    </mc:Choice>
    <mc:Fallback xmlns="">
      <p:transition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163" fill="hold"/>
                                        <p:tgtEl>
                                          <p:spTgt spid="4"/>
                                        </p:tgtEl>
                                      </p:cBhvr>
                                    </p:cmd>
                                  </p:childTnLst>
                                </p:cTn>
                              </p:par>
                              <p:par>
                                <p:cTn id="7" presetID="10" presetClass="entr" presetSubtype="0" fill="hold" grpId="0" nodeType="withEffect">
                                  <p:stCondLst>
                                    <p:cond delay="0"/>
                                  </p:stCondLst>
                                  <p:iterate type="lt">
                                    <p:tmPct val="50000"/>
                                  </p:iterate>
                                  <p:childTnLst>
                                    <p:set>
                                      <p:cBhvr>
                                        <p:cTn id="8" dur="1" fill="hold">
                                          <p:stCondLst>
                                            <p:cond delay="0"/>
                                          </p:stCondLst>
                                        </p:cTn>
                                        <p:tgtEl>
                                          <p:spTgt spid="3"/>
                                        </p:tgtEl>
                                        <p:attrNameLst>
                                          <p:attrName>style.visibility</p:attrName>
                                        </p:attrNameLst>
                                      </p:cBhvr>
                                      <p:to>
                                        <p:strVal val="visible"/>
                                      </p:to>
                                    </p:set>
                                    <p:animEffect transition="in" filter="fade">
                                      <p:cBhvr>
                                        <p:cTn id="9" dur="800"/>
                                        <p:tgtEl>
                                          <p:spTgt spid="3"/>
                                        </p:tgtEl>
                                      </p:cBhvr>
                                    </p:animEffect>
                                  </p:childTnLst>
                                </p:cTn>
                              </p:par>
                              <p:par>
                                <p:cTn id="10" presetID="10" presetClass="entr" presetSubtype="0" fill="hold" grpId="0" nodeType="withEffect">
                                  <p:stCondLst>
                                    <p:cond delay="2300"/>
                                  </p:stCondLst>
                                  <p:iterate type="lt">
                                    <p:tmPct val="17895"/>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600"/>
                                        <p:tgtEl>
                                          <p:spTgt spid="20"/>
                                        </p:tgtEl>
                                      </p:cBhvr>
                                    </p:animEffect>
                                  </p:childTnLst>
                                </p:cTn>
                              </p:par>
                              <p:par>
                                <p:cTn id="13" presetID="22" presetClass="entr" presetSubtype="1" fill="hold" grpId="0" nodeType="withEffect">
                                  <p:stCondLst>
                                    <p:cond delay="241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bldLst>
      <p:bldP spid="3" grpId="0"/>
      <p:bldP spid="2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rot="18908977">
            <a:off x="6679122" y="2078090"/>
            <a:ext cx="2126449" cy="2137584"/>
            <a:chOff x="4024663" y="2076776"/>
            <a:chExt cx="2126449" cy="2137584"/>
          </a:xfrm>
        </p:grpSpPr>
        <p:sp>
          <p:nvSpPr>
            <p:cNvPr id="64" name="文本框 63"/>
            <p:cNvSpPr txBox="1"/>
            <p:nvPr/>
          </p:nvSpPr>
          <p:spPr>
            <a:xfrm>
              <a:off x="5120829" y="2625386"/>
              <a:ext cx="354670" cy="1200329"/>
            </a:xfrm>
            <a:prstGeom prst="rect">
              <a:avLst/>
            </a:prstGeom>
            <a:noFill/>
          </p:spPr>
          <p:txBody>
            <a:bodyPr wrap="square" rtlCol="0">
              <a:spAutoFit/>
            </a:bodyPr>
            <a:lstStyle/>
            <a:p>
              <a:r>
                <a:rPr lang="zh-CN" altLang="en-US" b="1" dirty="0" smtClean="0">
                  <a:solidFill>
                    <a:srgbClr val="FF0000"/>
                  </a:solidFill>
                  <a:latin typeface="+mn-ea"/>
                  <a:ea typeface="+mn-ea"/>
                </a:rPr>
                <a:t>抽  象  </a:t>
              </a:r>
              <a:endParaRPr lang="en-US" altLang="zh-CN" b="1" dirty="0" smtClean="0">
                <a:solidFill>
                  <a:srgbClr val="FF0000"/>
                </a:solidFill>
                <a:latin typeface="+mn-ea"/>
                <a:ea typeface="+mn-ea"/>
              </a:endParaRPr>
            </a:p>
            <a:p>
              <a:r>
                <a:rPr lang="zh-CN" altLang="en-US" b="1" dirty="0" smtClean="0">
                  <a:solidFill>
                    <a:srgbClr val="FF0000"/>
                  </a:solidFill>
                  <a:latin typeface="+mn-ea"/>
                  <a:ea typeface="+mn-ea"/>
                </a:rPr>
                <a:t>表 </a:t>
              </a:r>
              <a:endParaRPr lang="en-US" altLang="zh-CN" b="1" dirty="0" smtClean="0">
                <a:solidFill>
                  <a:srgbClr val="FF0000"/>
                </a:solidFill>
                <a:latin typeface="+mn-ea"/>
                <a:ea typeface="+mn-ea"/>
              </a:endParaRPr>
            </a:p>
            <a:p>
              <a:r>
                <a:rPr lang="zh-CN" altLang="en-US" b="1" dirty="0" smtClean="0">
                  <a:solidFill>
                    <a:srgbClr val="FF0000"/>
                  </a:solidFill>
                  <a:latin typeface="+mn-ea"/>
                  <a:ea typeface="+mn-ea"/>
                </a:rPr>
                <a:t>示</a:t>
              </a:r>
              <a:endParaRPr lang="zh-CN" altLang="en-US" b="1" baseline="0" dirty="0" smtClean="0">
                <a:solidFill>
                  <a:srgbClr val="FF0000"/>
                </a:solidFill>
                <a:latin typeface="+mn-ea"/>
                <a:ea typeface="+mn-ea"/>
              </a:endParaRPr>
            </a:p>
          </p:txBody>
        </p:sp>
        <p:cxnSp>
          <p:nvCxnSpPr>
            <p:cNvPr id="65" name="直接箭头连接符 64"/>
            <p:cNvCxnSpPr/>
            <p:nvPr/>
          </p:nvCxnSpPr>
          <p:spPr bwMode="auto">
            <a:xfrm rot="18891023" flipH="1">
              <a:off x="4019096" y="2082343"/>
              <a:ext cx="2137584" cy="2126449"/>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1" name="组合 70"/>
          <p:cNvGrpSpPr/>
          <p:nvPr/>
        </p:nvGrpSpPr>
        <p:grpSpPr>
          <a:xfrm>
            <a:off x="6465713" y="2097514"/>
            <a:ext cx="368768" cy="2584869"/>
            <a:chOff x="5087888" y="1637999"/>
            <a:chExt cx="368768" cy="2584869"/>
          </a:xfrm>
        </p:grpSpPr>
        <p:sp>
          <p:nvSpPr>
            <p:cNvPr id="72" name="文本框 71"/>
            <p:cNvSpPr txBox="1"/>
            <p:nvPr/>
          </p:nvSpPr>
          <p:spPr>
            <a:xfrm>
              <a:off x="5101986" y="2683291"/>
              <a:ext cx="354670" cy="646331"/>
            </a:xfrm>
            <a:prstGeom prst="rect">
              <a:avLst/>
            </a:prstGeom>
            <a:noFill/>
          </p:spPr>
          <p:txBody>
            <a:bodyPr wrap="square" rtlCol="0">
              <a:spAutoFit/>
            </a:bodyPr>
            <a:lstStyle/>
            <a:p>
              <a:r>
                <a:rPr lang="zh-CN" altLang="en-US" b="1" dirty="0" smtClean="0">
                  <a:solidFill>
                    <a:srgbClr val="FF0000"/>
                  </a:solidFill>
                  <a:latin typeface="+mn-ea"/>
                  <a:ea typeface="+mn-ea"/>
                </a:rPr>
                <a:t>核心</a:t>
              </a:r>
              <a:endParaRPr lang="zh-CN" altLang="en-US" b="1" baseline="0" dirty="0" smtClean="0">
                <a:solidFill>
                  <a:srgbClr val="FF0000"/>
                </a:solidFill>
                <a:latin typeface="+mn-ea"/>
                <a:ea typeface="+mn-ea"/>
              </a:endParaRPr>
            </a:p>
          </p:txBody>
        </p:sp>
        <p:cxnSp>
          <p:nvCxnSpPr>
            <p:cNvPr id="73" name="直接箭头连接符 72"/>
            <p:cNvCxnSpPr/>
            <p:nvPr/>
          </p:nvCxnSpPr>
          <p:spPr bwMode="auto">
            <a:xfrm>
              <a:off x="5087888" y="1637999"/>
              <a:ext cx="0" cy="2584869"/>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4" name="文本框 73"/>
          <p:cNvSpPr txBox="1"/>
          <p:nvPr/>
        </p:nvSpPr>
        <p:spPr>
          <a:xfrm>
            <a:off x="3881117" y="5664037"/>
            <a:ext cx="4858970" cy="369332"/>
          </a:xfrm>
          <a:prstGeom prst="rect">
            <a:avLst/>
          </a:prstGeom>
          <a:noFill/>
        </p:spPr>
        <p:txBody>
          <a:bodyPr wrap="square" rtlCol="0">
            <a:spAutoFit/>
          </a:bodyPr>
          <a:lstStyle/>
          <a:p>
            <a:r>
              <a:rPr lang="zh-CN" altLang="en-US" b="1" dirty="0">
                <a:solidFill>
                  <a:srgbClr val="FF0000"/>
                </a:solidFill>
                <a:latin typeface="+mn-ea"/>
                <a:ea typeface="+mn-ea"/>
              </a:rPr>
              <a:t>了解数据模型的基本概念是学习数据库的基础</a:t>
            </a:r>
            <a:endParaRPr lang="zh-CN" altLang="en-US" b="1" baseline="0" dirty="0" smtClean="0">
              <a:solidFill>
                <a:srgbClr val="FF0000"/>
              </a:solidFill>
              <a:latin typeface="+mn-ea"/>
              <a:ea typeface="+mn-ea"/>
            </a:endParaRPr>
          </a:p>
        </p:txBody>
      </p:sp>
      <p:sp>
        <p:nvSpPr>
          <p:cNvPr id="21" name="文本框 20">
            <a:extLst>
              <a:ext uri="{FF2B5EF4-FFF2-40B4-BE49-F238E27FC236}">
                <a16:creationId xmlns:a16="http://schemas.microsoft.com/office/drawing/2014/main" id="{C33FDA9A-2462-489A-9618-B796D4C12454}"/>
              </a:ext>
            </a:extLst>
          </p:cNvPr>
          <p:cNvSpPr txBox="1"/>
          <p:nvPr/>
        </p:nvSpPr>
        <p:spPr>
          <a:xfrm>
            <a:off x="4485520" y="241017"/>
            <a:ext cx="3220960"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zh-CN" altLang="en-US" sz="3200" dirty="0">
                <a:solidFill>
                  <a:schemeClr val="bg1"/>
                </a:solidFill>
                <a:latin typeface="Times New Roman" panose="02020603050405020304" pitchFamily="18" charset="0"/>
                <a:ea typeface="华文行楷" panose="02010800040101010101" pitchFamily="2" charset="-122"/>
              </a:rPr>
              <a:t>本节知识框架</a:t>
            </a:r>
          </a:p>
        </p:txBody>
      </p:sp>
      <p:sp>
        <p:nvSpPr>
          <p:cNvPr id="29" name="任意多边形: 形状 14">
            <a:extLst>
              <a:ext uri="{FF2B5EF4-FFF2-40B4-BE49-F238E27FC236}">
                <a16:creationId xmlns:a16="http://schemas.microsoft.com/office/drawing/2014/main" id="{DE4A9EA0-9256-47F2-B3AA-77975EB5A88E}"/>
              </a:ext>
            </a:extLst>
          </p:cNvPr>
          <p:cNvSpPr/>
          <p:nvPr/>
        </p:nvSpPr>
        <p:spPr>
          <a:xfrm>
            <a:off x="4358130" y="1587980"/>
            <a:ext cx="3548695" cy="519159"/>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数 据 模 型</a:t>
            </a:r>
            <a:endParaRPr lang="zh-CN" altLang="en-US" sz="2000" b="1" kern="1200" dirty="0">
              <a:solidFill>
                <a:schemeClr val="tx1"/>
              </a:solidFill>
            </a:endParaRPr>
          </a:p>
        </p:txBody>
      </p:sp>
      <p:sp>
        <p:nvSpPr>
          <p:cNvPr id="22" name="文本框 21"/>
          <p:cNvSpPr txBox="1"/>
          <p:nvPr/>
        </p:nvSpPr>
        <p:spPr>
          <a:xfrm>
            <a:off x="8368042" y="1662893"/>
            <a:ext cx="2088232" cy="369332"/>
          </a:xfrm>
          <a:prstGeom prst="rect">
            <a:avLst/>
          </a:prstGeom>
          <a:noFill/>
        </p:spPr>
        <p:txBody>
          <a:bodyPr wrap="square" rtlCol="0">
            <a:spAutoFit/>
          </a:bodyPr>
          <a:lstStyle/>
          <a:p>
            <a:r>
              <a:rPr lang="zh-CN" altLang="en-US" b="1" dirty="0" smtClean="0">
                <a:solidFill>
                  <a:srgbClr val="FF0000"/>
                </a:solidFill>
                <a:latin typeface="+mn-ea"/>
                <a:ea typeface="+mn-ea"/>
              </a:rPr>
              <a:t>也是一种模型</a:t>
            </a:r>
            <a:endParaRPr lang="zh-CN" altLang="en-US" b="1" baseline="0" dirty="0" smtClean="0">
              <a:solidFill>
                <a:srgbClr val="FF0000"/>
              </a:solidFill>
              <a:latin typeface="+mn-ea"/>
              <a:ea typeface="+mn-ea"/>
            </a:endParaRPr>
          </a:p>
        </p:txBody>
      </p:sp>
      <p:sp>
        <p:nvSpPr>
          <p:cNvPr id="23" name="文本框 22"/>
          <p:cNvSpPr txBox="1"/>
          <p:nvPr/>
        </p:nvSpPr>
        <p:spPr>
          <a:xfrm>
            <a:off x="8368042" y="1662892"/>
            <a:ext cx="3317472" cy="369332"/>
          </a:xfrm>
          <a:prstGeom prst="rect">
            <a:avLst/>
          </a:prstGeom>
          <a:noFill/>
        </p:spPr>
        <p:txBody>
          <a:bodyPr wrap="square" rtlCol="0">
            <a:spAutoFit/>
          </a:bodyPr>
          <a:lstStyle/>
          <a:p>
            <a:r>
              <a:rPr lang="zh-CN" altLang="en-US" b="1" dirty="0">
                <a:solidFill>
                  <a:srgbClr val="FF0000"/>
                </a:solidFill>
                <a:latin typeface="+mn-ea"/>
                <a:ea typeface="+mn-ea"/>
              </a:rPr>
              <a:t>对现实世界数据特征的抽象</a:t>
            </a:r>
            <a:endParaRPr lang="zh-CN" altLang="en-US" b="1" baseline="0" dirty="0" smtClean="0">
              <a:solidFill>
                <a:srgbClr val="FF0000"/>
              </a:solidFill>
              <a:latin typeface="+mn-ea"/>
              <a:ea typeface="+mn-ea"/>
            </a:endParaRPr>
          </a:p>
        </p:txBody>
      </p:sp>
      <p:sp>
        <p:nvSpPr>
          <p:cNvPr id="25" name="任意多边形: 形状 14">
            <a:extLst>
              <a:ext uri="{FF2B5EF4-FFF2-40B4-BE49-F238E27FC236}">
                <a16:creationId xmlns:a16="http://schemas.microsoft.com/office/drawing/2014/main" id="{DE4A9EA0-9256-47F2-B3AA-77975EB5A88E}"/>
              </a:ext>
            </a:extLst>
          </p:cNvPr>
          <p:cNvSpPr/>
          <p:nvPr/>
        </p:nvSpPr>
        <p:spPr>
          <a:xfrm>
            <a:off x="4358132" y="4638000"/>
            <a:ext cx="3548695" cy="519159"/>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数 据</a:t>
            </a:r>
            <a:endParaRPr lang="zh-CN" altLang="en-US" sz="2000" b="1" kern="1200" dirty="0">
              <a:solidFill>
                <a:schemeClr val="tx1"/>
              </a:solidFill>
            </a:endParaRPr>
          </a:p>
        </p:txBody>
      </p:sp>
      <p:grpSp>
        <p:nvGrpSpPr>
          <p:cNvPr id="6" name="组合 5"/>
          <p:cNvGrpSpPr/>
          <p:nvPr/>
        </p:nvGrpSpPr>
        <p:grpSpPr>
          <a:xfrm>
            <a:off x="4930185" y="2101730"/>
            <a:ext cx="413194" cy="2536270"/>
            <a:chOff x="5039515" y="2116866"/>
            <a:chExt cx="413194" cy="2536270"/>
          </a:xfrm>
        </p:grpSpPr>
        <p:sp>
          <p:nvSpPr>
            <p:cNvPr id="24" name="文本框 23"/>
            <p:cNvSpPr txBox="1"/>
            <p:nvPr/>
          </p:nvSpPr>
          <p:spPr>
            <a:xfrm>
              <a:off x="5039515" y="2980864"/>
              <a:ext cx="413194" cy="646331"/>
            </a:xfrm>
            <a:prstGeom prst="rect">
              <a:avLst/>
            </a:prstGeom>
            <a:noFill/>
          </p:spPr>
          <p:txBody>
            <a:bodyPr wrap="square" rtlCol="0">
              <a:spAutoFit/>
            </a:bodyPr>
            <a:lstStyle/>
            <a:p>
              <a:r>
                <a:rPr lang="zh-CN" altLang="en-US" b="1" dirty="0" smtClean="0">
                  <a:solidFill>
                    <a:srgbClr val="FF0000"/>
                  </a:solidFill>
                  <a:latin typeface="+mn-ea"/>
                  <a:ea typeface="+mn-ea"/>
                </a:rPr>
                <a:t>描</a:t>
              </a:r>
              <a:endParaRPr lang="en-US" altLang="zh-CN" b="1" dirty="0" smtClean="0">
                <a:solidFill>
                  <a:srgbClr val="FF0000"/>
                </a:solidFill>
                <a:latin typeface="+mn-ea"/>
                <a:ea typeface="+mn-ea"/>
              </a:endParaRPr>
            </a:p>
            <a:p>
              <a:r>
                <a:rPr lang="zh-CN" altLang="en-US" b="1" dirty="0" smtClean="0">
                  <a:solidFill>
                    <a:srgbClr val="FF0000"/>
                  </a:solidFill>
                  <a:latin typeface="+mn-ea"/>
                  <a:ea typeface="+mn-ea"/>
                </a:rPr>
                <a:t>述</a:t>
              </a:r>
              <a:endParaRPr lang="zh-CN" altLang="en-US" b="1" baseline="0" dirty="0" smtClean="0">
                <a:solidFill>
                  <a:srgbClr val="FF0000"/>
                </a:solidFill>
                <a:latin typeface="+mn-ea"/>
                <a:ea typeface="+mn-ea"/>
              </a:endParaRPr>
            </a:p>
          </p:txBody>
        </p:sp>
        <p:cxnSp>
          <p:nvCxnSpPr>
            <p:cNvPr id="4" name="直接箭头连接符 3"/>
            <p:cNvCxnSpPr/>
            <p:nvPr/>
          </p:nvCxnSpPr>
          <p:spPr bwMode="auto">
            <a:xfrm>
              <a:off x="5087888" y="2116866"/>
              <a:ext cx="0" cy="253627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组合 31"/>
          <p:cNvGrpSpPr/>
          <p:nvPr/>
        </p:nvGrpSpPr>
        <p:grpSpPr>
          <a:xfrm>
            <a:off x="6068480" y="2101730"/>
            <a:ext cx="413194" cy="2536270"/>
            <a:chOff x="5039515" y="2116866"/>
            <a:chExt cx="413194" cy="2536270"/>
          </a:xfrm>
        </p:grpSpPr>
        <p:sp>
          <p:nvSpPr>
            <p:cNvPr id="33" name="文本框 32"/>
            <p:cNvSpPr txBox="1"/>
            <p:nvPr/>
          </p:nvSpPr>
          <p:spPr>
            <a:xfrm>
              <a:off x="5039515" y="2980864"/>
              <a:ext cx="413194" cy="646331"/>
            </a:xfrm>
            <a:prstGeom prst="rect">
              <a:avLst/>
            </a:prstGeom>
            <a:noFill/>
          </p:spPr>
          <p:txBody>
            <a:bodyPr wrap="square" rtlCol="0">
              <a:spAutoFit/>
            </a:bodyPr>
            <a:lstStyle/>
            <a:p>
              <a:r>
                <a:rPr lang="zh-CN" altLang="en-US" b="1" dirty="0" smtClean="0">
                  <a:solidFill>
                    <a:srgbClr val="FF0000"/>
                  </a:solidFill>
                  <a:latin typeface="+mn-ea"/>
                  <a:ea typeface="+mn-ea"/>
                </a:rPr>
                <a:t>组织</a:t>
              </a:r>
              <a:endParaRPr lang="zh-CN" altLang="en-US" b="1" baseline="0" dirty="0" smtClean="0">
                <a:solidFill>
                  <a:srgbClr val="FF0000"/>
                </a:solidFill>
                <a:latin typeface="+mn-ea"/>
                <a:ea typeface="+mn-ea"/>
              </a:endParaRPr>
            </a:p>
          </p:txBody>
        </p:sp>
        <p:cxnSp>
          <p:nvCxnSpPr>
            <p:cNvPr id="34" name="直接箭头连接符 33"/>
            <p:cNvCxnSpPr/>
            <p:nvPr/>
          </p:nvCxnSpPr>
          <p:spPr bwMode="auto">
            <a:xfrm>
              <a:off x="5087888" y="2116866"/>
              <a:ext cx="0" cy="253627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组合 34"/>
          <p:cNvGrpSpPr/>
          <p:nvPr/>
        </p:nvGrpSpPr>
        <p:grpSpPr>
          <a:xfrm>
            <a:off x="7218334" y="2101730"/>
            <a:ext cx="413194" cy="2536270"/>
            <a:chOff x="5039515" y="2116866"/>
            <a:chExt cx="413194" cy="2536270"/>
          </a:xfrm>
        </p:grpSpPr>
        <p:sp>
          <p:nvSpPr>
            <p:cNvPr id="37" name="文本框 36"/>
            <p:cNvSpPr txBox="1"/>
            <p:nvPr/>
          </p:nvSpPr>
          <p:spPr>
            <a:xfrm>
              <a:off x="5039515" y="2980864"/>
              <a:ext cx="413194" cy="646331"/>
            </a:xfrm>
            <a:prstGeom prst="rect">
              <a:avLst/>
            </a:prstGeom>
            <a:noFill/>
          </p:spPr>
          <p:txBody>
            <a:bodyPr wrap="square" rtlCol="0">
              <a:spAutoFit/>
            </a:bodyPr>
            <a:lstStyle/>
            <a:p>
              <a:r>
                <a:rPr lang="zh-CN" altLang="en-US" b="1" dirty="0" smtClean="0">
                  <a:solidFill>
                    <a:srgbClr val="FF0000"/>
                  </a:solidFill>
                  <a:latin typeface="+mn-ea"/>
                  <a:ea typeface="+mn-ea"/>
                </a:rPr>
                <a:t>操作</a:t>
              </a:r>
              <a:endParaRPr lang="zh-CN" altLang="en-US" b="1" baseline="0" dirty="0" smtClean="0">
                <a:solidFill>
                  <a:srgbClr val="FF0000"/>
                </a:solidFill>
                <a:latin typeface="+mn-ea"/>
                <a:ea typeface="+mn-ea"/>
              </a:endParaRPr>
            </a:p>
          </p:txBody>
        </p:sp>
        <p:cxnSp>
          <p:nvCxnSpPr>
            <p:cNvPr id="46" name="直接箭头连接符 45"/>
            <p:cNvCxnSpPr/>
            <p:nvPr/>
          </p:nvCxnSpPr>
          <p:spPr bwMode="auto">
            <a:xfrm>
              <a:off x="5087888" y="2116866"/>
              <a:ext cx="0" cy="2536270"/>
            </a:xfrm>
            <a:prstGeom prst="straightConnector1">
              <a:avLst/>
            </a:prstGeom>
            <a:solidFill>
              <a:schemeClr val="accent1"/>
            </a:solidFill>
            <a:ln w="28575"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 name="文本框 50"/>
          <p:cNvSpPr txBox="1"/>
          <p:nvPr/>
        </p:nvSpPr>
        <p:spPr>
          <a:xfrm>
            <a:off x="3091313" y="3352843"/>
            <a:ext cx="1512168" cy="36933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b="1" dirty="0" smtClean="0">
                <a:solidFill>
                  <a:srgbClr val="0071C1"/>
                </a:solidFill>
                <a:latin typeface="+mn-ea"/>
                <a:ea typeface="+mn-ea"/>
              </a:rPr>
              <a:t>具体事物</a:t>
            </a:r>
            <a:endParaRPr lang="zh-CN" altLang="en-US" b="1" baseline="0" dirty="0" smtClean="0">
              <a:solidFill>
                <a:srgbClr val="0071C1"/>
              </a:solidFill>
              <a:latin typeface="+mn-ea"/>
              <a:ea typeface="+mn-ea"/>
            </a:endParaRPr>
          </a:p>
        </p:txBody>
      </p:sp>
      <p:sp>
        <p:nvSpPr>
          <p:cNvPr id="52" name="文本框 51"/>
          <p:cNvSpPr txBox="1"/>
          <p:nvPr/>
        </p:nvSpPr>
        <p:spPr>
          <a:xfrm>
            <a:off x="7239668" y="3352843"/>
            <a:ext cx="2857683" cy="36933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b="1" dirty="0">
                <a:solidFill>
                  <a:srgbClr val="0071C1"/>
                </a:solidFill>
                <a:latin typeface="+mn-ea"/>
                <a:ea typeface="+mn-ea"/>
              </a:rPr>
              <a:t>计算机能够处理的数据</a:t>
            </a:r>
            <a:endParaRPr lang="zh-CN" altLang="en-US" b="1" baseline="0" dirty="0" smtClean="0">
              <a:solidFill>
                <a:srgbClr val="0071C1"/>
              </a:solidFill>
              <a:latin typeface="+mn-ea"/>
              <a:ea typeface="+mn-ea"/>
            </a:endParaRPr>
          </a:p>
        </p:txBody>
      </p:sp>
      <p:grpSp>
        <p:nvGrpSpPr>
          <p:cNvPr id="8" name="组合 7"/>
          <p:cNvGrpSpPr/>
          <p:nvPr/>
        </p:nvGrpSpPr>
        <p:grpSpPr>
          <a:xfrm>
            <a:off x="4909931" y="3032865"/>
            <a:ext cx="2129451" cy="572975"/>
            <a:chOff x="2958437" y="5629302"/>
            <a:chExt cx="2129451" cy="572975"/>
          </a:xfrm>
        </p:grpSpPr>
        <p:sp>
          <p:nvSpPr>
            <p:cNvPr id="7" name="右箭头 6"/>
            <p:cNvSpPr/>
            <p:nvPr/>
          </p:nvSpPr>
          <p:spPr bwMode="auto">
            <a:xfrm>
              <a:off x="2958437" y="5984772"/>
              <a:ext cx="2129451" cy="217505"/>
            </a:xfrm>
            <a:prstGeom prst="rightArrow">
              <a:avLst/>
            </a:prstGeom>
            <a:noFill/>
            <a:ln w="2857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文本框 52"/>
            <p:cNvSpPr txBox="1"/>
            <p:nvPr/>
          </p:nvSpPr>
          <p:spPr>
            <a:xfrm>
              <a:off x="3691350" y="5629302"/>
              <a:ext cx="794170" cy="369332"/>
            </a:xfrm>
            <a:prstGeom prst="rect">
              <a:avLst/>
            </a:prstGeom>
            <a:noFill/>
          </p:spPr>
          <p:txBody>
            <a:bodyPr wrap="square" rtlCol="0">
              <a:spAutoFit/>
            </a:bodyPr>
            <a:lstStyle/>
            <a:p>
              <a:r>
                <a:rPr lang="zh-CN" altLang="en-US" b="1" dirty="0" smtClean="0">
                  <a:solidFill>
                    <a:srgbClr val="FF0000"/>
                  </a:solidFill>
                  <a:latin typeface="+mn-ea"/>
                  <a:ea typeface="+mn-ea"/>
                </a:rPr>
                <a:t>转化</a:t>
              </a:r>
              <a:endParaRPr lang="zh-CN" altLang="en-US" b="1" baseline="0" dirty="0" smtClean="0">
                <a:solidFill>
                  <a:srgbClr val="FF0000"/>
                </a:solidFill>
                <a:latin typeface="+mn-ea"/>
                <a:ea typeface="+mn-ea"/>
              </a:endParaRPr>
            </a:p>
          </p:txBody>
        </p:sp>
      </p:grpSp>
      <p:sp>
        <p:nvSpPr>
          <p:cNvPr id="54" name="文本框 53"/>
          <p:cNvSpPr txBox="1"/>
          <p:nvPr/>
        </p:nvSpPr>
        <p:spPr>
          <a:xfrm>
            <a:off x="5557343" y="3756667"/>
            <a:ext cx="1335651" cy="369332"/>
          </a:xfrm>
          <a:prstGeom prst="rect">
            <a:avLst/>
          </a:prstGeom>
          <a:noFill/>
        </p:spPr>
        <p:txBody>
          <a:bodyPr wrap="square" rtlCol="0">
            <a:spAutoFit/>
          </a:bodyPr>
          <a:lstStyle/>
          <a:p>
            <a:r>
              <a:rPr lang="zh-CN" altLang="en-US" b="1" dirty="0" smtClean="0">
                <a:solidFill>
                  <a:srgbClr val="FF0000"/>
                </a:solidFill>
                <a:latin typeface="+mn-ea"/>
                <a:ea typeface="+mn-ea"/>
              </a:rPr>
              <a:t>数字化</a:t>
            </a:r>
            <a:endParaRPr lang="zh-CN" altLang="en-US" b="1" baseline="0" dirty="0" smtClean="0">
              <a:solidFill>
                <a:srgbClr val="FF0000"/>
              </a:solidFill>
              <a:latin typeface="+mn-ea"/>
              <a:ea typeface="+mn-ea"/>
            </a:endParaRPr>
          </a:p>
        </p:txBody>
      </p:sp>
      <p:sp>
        <p:nvSpPr>
          <p:cNvPr id="56" name="任意多边形: 形状 19">
            <a:extLst>
              <a:ext uri="{FF2B5EF4-FFF2-40B4-BE49-F238E27FC236}">
                <a16:creationId xmlns:a16="http://schemas.microsoft.com/office/drawing/2014/main" id="{D996A04C-6E6E-4438-B136-9F955F24970D}"/>
              </a:ext>
            </a:extLst>
          </p:cNvPr>
          <p:cNvSpPr/>
          <p:nvPr/>
        </p:nvSpPr>
        <p:spPr>
          <a:xfrm>
            <a:off x="2295055" y="4195499"/>
            <a:ext cx="1884715" cy="1080088"/>
          </a:xfrm>
          <a:prstGeom prst="ellipse">
            <a:avLst/>
          </a:pr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现实世界的人、事物</a:t>
            </a:r>
            <a:endParaRPr lang="zh-CN" altLang="en-US" sz="2000" b="1" kern="1200" dirty="0">
              <a:solidFill>
                <a:schemeClr val="tx1"/>
              </a:solidFill>
            </a:endParaRPr>
          </a:p>
        </p:txBody>
      </p:sp>
      <p:sp>
        <p:nvSpPr>
          <p:cNvPr id="58" name="任意多边形: 形状 19">
            <a:extLst>
              <a:ext uri="{FF2B5EF4-FFF2-40B4-BE49-F238E27FC236}">
                <a16:creationId xmlns:a16="http://schemas.microsoft.com/office/drawing/2014/main" id="{D996A04C-6E6E-4438-B136-9F955F24970D}"/>
              </a:ext>
            </a:extLst>
          </p:cNvPr>
          <p:cNvSpPr/>
          <p:nvPr/>
        </p:nvSpPr>
        <p:spPr>
          <a:xfrm>
            <a:off x="8270602" y="4167709"/>
            <a:ext cx="1884715" cy="1080088"/>
          </a:xfrm>
          <a:prstGeom prst="ellipse">
            <a:avLst/>
          </a:pr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概念世界的人、事物</a:t>
            </a:r>
            <a:endParaRPr lang="zh-CN" altLang="en-US" sz="2000" b="1" kern="1200" dirty="0">
              <a:solidFill>
                <a:schemeClr val="tx1"/>
              </a:solidFill>
            </a:endParaRPr>
          </a:p>
        </p:txBody>
      </p:sp>
      <p:grpSp>
        <p:nvGrpSpPr>
          <p:cNvPr id="60" name="组合 59"/>
          <p:cNvGrpSpPr/>
          <p:nvPr/>
        </p:nvGrpSpPr>
        <p:grpSpPr>
          <a:xfrm rot="2708977">
            <a:off x="3550019" y="2102767"/>
            <a:ext cx="2126449" cy="2137584"/>
            <a:chOff x="4024663" y="2076776"/>
            <a:chExt cx="2126449" cy="2137584"/>
          </a:xfrm>
        </p:grpSpPr>
        <p:sp>
          <p:nvSpPr>
            <p:cNvPr id="61" name="文本框 60"/>
            <p:cNvSpPr txBox="1"/>
            <p:nvPr/>
          </p:nvSpPr>
          <p:spPr>
            <a:xfrm>
              <a:off x="5079449" y="2804876"/>
              <a:ext cx="413194" cy="646331"/>
            </a:xfrm>
            <a:prstGeom prst="rect">
              <a:avLst/>
            </a:prstGeom>
            <a:noFill/>
          </p:spPr>
          <p:txBody>
            <a:bodyPr wrap="square" rtlCol="0">
              <a:spAutoFit/>
            </a:bodyPr>
            <a:lstStyle/>
            <a:p>
              <a:r>
                <a:rPr lang="zh-CN" altLang="en-US" b="1" dirty="0">
                  <a:solidFill>
                    <a:srgbClr val="FF0000"/>
                  </a:solidFill>
                  <a:latin typeface="+mn-ea"/>
                  <a:ea typeface="+mn-ea"/>
                </a:rPr>
                <a:t>通过</a:t>
              </a:r>
              <a:endParaRPr lang="zh-CN" altLang="en-US" b="1" baseline="0" dirty="0" smtClean="0">
                <a:solidFill>
                  <a:srgbClr val="FF0000"/>
                </a:solidFill>
                <a:latin typeface="+mn-ea"/>
                <a:ea typeface="+mn-ea"/>
              </a:endParaRPr>
            </a:p>
          </p:txBody>
        </p:sp>
        <p:cxnSp>
          <p:nvCxnSpPr>
            <p:cNvPr id="62" name="直接箭头连接符 61"/>
            <p:cNvCxnSpPr/>
            <p:nvPr/>
          </p:nvCxnSpPr>
          <p:spPr bwMode="auto">
            <a:xfrm rot="18891023" flipH="1">
              <a:off x="4019096" y="2082343"/>
              <a:ext cx="2137584" cy="2126449"/>
            </a:xfrm>
            <a:prstGeom prst="straightConnector1">
              <a:avLst/>
            </a:prstGeom>
            <a:solidFill>
              <a:schemeClr val="accent1"/>
            </a:solidFill>
            <a:ln w="28575" cap="flat" cmpd="sng" algn="ctr">
              <a:solidFill>
                <a:srgbClr val="00B05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7" name="文本框 66"/>
          <p:cNvSpPr txBox="1"/>
          <p:nvPr/>
        </p:nvSpPr>
        <p:spPr>
          <a:xfrm>
            <a:off x="4807188" y="4637999"/>
            <a:ext cx="3317472" cy="369332"/>
          </a:xfrm>
          <a:prstGeom prst="rect">
            <a:avLst/>
          </a:prstGeom>
          <a:noFill/>
        </p:spPr>
        <p:txBody>
          <a:bodyPr wrap="square" rtlCol="0">
            <a:spAutoFit/>
          </a:bodyPr>
          <a:lstStyle/>
          <a:p>
            <a:r>
              <a:rPr lang="zh-CN" altLang="en-US" b="1" dirty="0">
                <a:solidFill>
                  <a:srgbClr val="FF0000"/>
                </a:solidFill>
                <a:latin typeface="+mn-ea"/>
                <a:ea typeface="+mn-ea"/>
              </a:rPr>
              <a:t>数据模型就是现实世界的模拟</a:t>
            </a:r>
            <a:endParaRPr lang="zh-CN" altLang="en-US" b="1" baseline="0" dirty="0" smtClean="0">
              <a:solidFill>
                <a:srgbClr val="FF0000"/>
              </a:solidFill>
              <a:latin typeface="+mn-ea"/>
              <a:ea typeface="+mn-ea"/>
            </a:endParaRPr>
          </a:p>
        </p:txBody>
      </p:sp>
      <p:sp>
        <p:nvSpPr>
          <p:cNvPr id="10" name="流程图: 磁盘 9"/>
          <p:cNvSpPr/>
          <p:nvPr/>
        </p:nvSpPr>
        <p:spPr bwMode="auto">
          <a:xfrm>
            <a:off x="5352020" y="4636288"/>
            <a:ext cx="1568696" cy="871547"/>
          </a:xfrm>
          <a:prstGeom prst="flowChartMagneticDisk">
            <a:avLst/>
          </a:prstGeom>
          <a:noFill/>
          <a:ln w="28575" cap="flat" cmpd="sng" algn="ctr">
            <a:solidFill>
              <a:srgbClr val="0071C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chemeClr val="tx1"/>
                </a:solidFill>
                <a:effectLst/>
                <a:latin typeface="Arial" pitchFamily="34" charset="0"/>
                <a:ea typeface="宋体" pitchFamily="2" charset="-122"/>
              </a:rPr>
              <a:t>数据库</a:t>
            </a:r>
          </a:p>
        </p:txBody>
      </p:sp>
      <p:grpSp>
        <p:nvGrpSpPr>
          <p:cNvPr id="68" name="组合 67"/>
          <p:cNvGrpSpPr/>
          <p:nvPr/>
        </p:nvGrpSpPr>
        <p:grpSpPr>
          <a:xfrm>
            <a:off x="5762468" y="2083407"/>
            <a:ext cx="413194" cy="2598976"/>
            <a:chOff x="5069710" y="1637999"/>
            <a:chExt cx="413194" cy="2598976"/>
          </a:xfrm>
        </p:grpSpPr>
        <p:sp>
          <p:nvSpPr>
            <p:cNvPr id="69" name="文本框 68"/>
            <p:cNvSpPr txBox="1"/>
            <p:nvPr/>
          </p:nvSpPr>
          <p:spPr>
            <a:xfrm>
              <a:off x="5069710" y="2711740"/>
              <a:ext cx="413194" cy="646331"/>
            </a:xfrm>
            <a:prstGeom prst="rect">
              <a:avLst/>
            </a:prstGeom>
            <a:noFill/>
          </p:spPr>
          <p:txBody>
            <a:bodyPr wrap="square" rtlCol="0">
              <a:spAutoFit/>
            </a:bodyPr>
            <a:lstStyle/>
            <a:p>
              <a:r>
                <a:rPr lang="zh-CN" altLang="en-US" b="1" dirty="0" smtClean="0">
                  <a:solidFill>
                    <a:srgbClr val="FF0000"/>
                  </a:solidFill>
                  <a:latin typeface="+mn-ea"/>
                  <a:ea typeface="+mn-ea"/>
                </a:rPr>
                <a:t>基于</a:t>
              </a:r>
              <a:endParaRPr lang="zh-CN" altLang="en-US" b="1" baseline="0" dirty="0" smtClean="0">
                <a:solidFill>
                  <a:srgbClr val="FF0000"/>
                </a:solidFill>
                <a:latin typeface="+mn-ea"/>
                <a:ea typeface="+mn-ea"/>
              </a:endParaRPr>
            </a:p>
          </p:txBody>
        </p:sp>
        <p:cxnSp>
          <p:nvCxnSpPr>
            <p:cNvPr id="70" name="直接箭头连接符 69"/>
            <p:cNvCxnSpPr/>
            <p:nvPr/>
          </p:nvCxnSpPr>
          <p:spPr bwMode="auto">
            <a:xfrm>
              <a:off x="5087888" y="1637999"/>
              <a:ext cx="0" cy="2598976"/>
            </a:xfrm>
            <a:prstGeom prst="straightConnector1">
              <a:avLst/>
            </a:prstGeom>
            <a:solidFill>
              <a:schemeClr val="accent1"/>
            </a:solidFill>
            <a:ln w="28575" cap="flat" cmpd="sng" algn="ctr">
              <a:solidFill>
                <a:srgbClr val="00B05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 name="矩形 12"/>
          <p:cNvSpPr/>
          <p:nvPr/>
        </p:nvSpPr>
        <p:spPr bwMode="auto">
          <a:xfrm>
            <a:off x="1919536" y="1052737"/>
            <a:ext cx="8496944" cy="525658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0" name="任意多边形: 形状 6">
            <a:extLst>
              <a:ext uri="{FF2B5EF4-FFF2-40B4-BE49-F238E27FC236}">
                <a16:creationId xmlns:a16="http://schemas.microsoft.com/office/drawing/2014/main" id="{0F4BA485-C646-4270-B44B-0DA5B8DDC3E0}"/>
              </a:ext>
            </a:extLst>
          </p:cNvPr>
          <p:cNvSpPr/>
          <p:nvPr/>
        </p:nvSpPr>
        <p:spPr>
          <a:xfrm rot="5400000">
            <a:off x="4188309" y="1036696"/>
            <a:ext cx="864000" cy="3024339"/>
          </a:xfrm>
          <a:custGeom>
            <a:avLst/>
            <a:gdLst>
              <a:gd name="connsiteX0" fmla="*/ 0 w 271118"/>
              <a:gd name="connsiteY0" fmla="*/ 0 h 320419"/>
              <a:gd name="connsiteX1" fmla="*/ 135559 w 271118"/>
              <a:gd name="connsiteY1" fmla="*/ 0 h 320419"/>
              <a:gd name="connsiteX2" fmla="*/ 135559 w 271118"/>
              <a:gd name="connsiteY2" fmla="*/ 320419 h 320419"/>
              <a:gd name="connsiteX3" fmla="*/ 271118 w 271118"/>
              <a:gd name="connsiteY3" fmla="*/ 320419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0"/>
                </a:moveTo>
                <a:lnTo>
                  <a:pt x="135559" y="0"/>
                </a:lnTo>
                <a:lnTo>
                  <a:pt x="135559" y="320419"/>
                </a:lnTo>
                <a:lnTo>
                  <a:pt x="271118" y="320419"/>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6" rIns="137767" bIns="149717"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36" name="任意多边形: 形状 8">
            <a:extLst>
              <a:ext uri="{FF2B5EF4-FFF2-40B4-BE49-F238E27FC236}">
                <a16:creationId xmlns:a16="http://schemas.microsoft.com/office/drawing/2014/main" id="{C777871F-A017-4A7C-83DE-5667606AC74D}"/>
              </a:ext>
            </a:extLst>
          </p:cNvPr>
          <p:cNvSpPr/>
          <p:nvPr/>
        </p:nvSpPr>
        <p:spPr>
          <a:xfrm rot="5400000">
            <a:off x="7212646" y="1036699"/>
            <a:ext cx="864000" cy="3024333"/>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38" name="任意多边形: 形状 19">
            <a:extLst>
              <a:ext uri="{FF2B5EF4-FFF2-40B4-BE49-F238E27FC236}">
                <a16:creationId xmlns:a16="http://schemas.microsoft.com/office/drawing/2014/main" id="{D996A04C-6E6E-4438-B136-9F955F24970D}"/>
              </a:ext>
            </a:extLst>
          </p:cNvPr>
          <p:cNvSpPr/>
          <p:nvPr/>
        </p:nvSpPr>
        <p:spPr>
          <a:xfrm>
            <a:off x="2852322"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两类数据模型</a:t>
            </a:r>
            <a:endParaRPr lang="zh-CN" altLang="en-US" sz="2000" b="1" kern="1200" dirty="0">
              <a:solidFill>
                <a:schemeClr val="tx1"/>
              </a:solidFill>
            </a:endParaRPr>
          </a:p>
        </p:txBody>
      </p:sp>
      <p:sp>
        <p:nvSpPr>
          <p:cNvPr id="39" name="任意多边形: 形状 19">
            <a:extLst>
              <a:ext uri="{FF2B5EF4-FFF2-40B4-BE49-F238E27FC236}">
                <a16:creationId xmlns:a16="http://schemas.microsoft.com/office/drawing/2014/main" id="{D996A04C-6E6E-4438-B136-9F955F24970D}"/>
              </a:ext>
            </a:extLst>
          </p:cNvPr>
          <p:cNvSpPr/>
          <p:nvPr/>
        </p:nvSpPr>
        <p:spPr>
          <a:xfrm>
            <a:off x="6886982"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latin typeface="Times New Roman" panose="02020603050405020304" pitchFamily="18" charset="0"/>
                <a:cs typeface="Times New Roman" panose="02020603050405020304" pitchFamily="18" charset="0"/>
              </a:rPr>
              <a:t>层次模型</a:t>
            </a:r>
            <a:endParaRPr lang="zh-CN" altLang="en-US" sz="2000" b="1" kern="1200" dirty="0">
              <a:solidFill>
                <a:schemeClr val="tx1"/>
              </a:solidFill>
              <a:latin typeface="Times New Roman" panose="02020603050405020304" pitchFamily="18" charset="0"/>
              <a:cs typeface="Times New Roman" panose="02020603050405020304" pitchFamily="18" charset="0"/>
            </a:endParaRPr>
          </a:p>
        </p:txBody>
      </p:sp>
      <p:sp>
        <p:nvSpPr>
          <p:cNvPr id="40" name="任意多边形: 形状 19">
            <a:extLst>
              <a:ext uri="{FF2B5EF4-FFF2-40B4-BE49-F238E27FC236}">
                <a16:creationId xmlns:a16="http://schemas.microsoft.com/office/drawing/2014/main" id="{D996A04C-6E6E-4438-B136-9F955F24970D}"/>
              </a:ext>
            </a:extLst>
          </p:cNvPr>
          <p:cNvSpPr/>
          <p:nvPr/>
        </p:nvSpPr>
        <p:spPr>
          <a:xfrm>
            <a:off x="3860987"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概念模型</a:t>
            </a:r>
            <a:endParaRPr lang="zh-CN" altLang="en-US" sz="2000" b="1" kern="1200" dirty="0">
              <a:solidFill>
                <a:schemeClr val="tx1"/>
              </a:solidFill>
            </a:endParaRPr>
          </a:p>
        </p:txBody>
      </p:sp>
      <p:sp>
        <p:nvSpPr>
          <p:cNvPr id="41" name="任意多边形: 形状 19">
            <a:extLst>
              <a:ext uri="{FF2B5EF4-FFF2-40B4-BE49-F238E27FC236}">
                <a16:creationId xmlns:a16="http://schemas.microsoft.com/office/drawing/2014/main" id="{D996A04C-6E6E-4438-B136-9F955F24970D}"/>
              </a:ext>
            </a:extLst>
          </p:cNvPr>
          <p:cNvSpPr/>
          <p:nvPr/>
        </p:nvSpPr>
        <p:spPr>
          <a:xfrm>
            <a:off x="4869652"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数据模型的组成要素</a:t>
            </a:r>
            <a:endParaRPr lang="zh-CN" altLang="en-US" sz="2000" b="1" kern="1200" dirty="0">
              <a:solidFill>
                <a:schemeClr val="tx1"/>
              </a:solidFill>
            </a:endParaRPr>
          </a:p>
        </p:txBody>
      </p:sp>
      <p:sp>
        <p:nvSpPr>
          <p:cNvPr id="42" name="任意多边形: 形状 19">
            <a:extLst>
              <a:ext uri="{FF2B5EF4-FFF2-40B4-BE49-F238E27FC236}">
                <a16:creationId xmlns:a16="http://schemas.microsoft.com/office/drawing/2014/main" id="{D996A04C-6E6E-4438-B136-9F955F24970D}"/>
              </a:ext>
            </a:extLst>
          </p:cNvPr>
          <p:cNvSpPr/>
          <p:nvPr/>
        </p:nvSpPr>
        <p:spPr>
          <a:xfrm>
            <a:off x="5878317"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常用的数据模型</a:t>
            </a:r>
            <a:endParaRPr lang="zh-CN" altLang="en-US" sz="2000" b="1" kern="1200" dirty="0">
              <a:solidFill>
                <a:schemeClr val="tx1"/>
              </a:solidFill>
            </a:endParaRPr>
          </a:p>
        </p:txBody>
      </p:sp>
      <p:sp>
        <p:nvSpPr>
          <p:cNvPr id="44" name="任意多边形: 形状 19">
            <a:extLst>
              <a:ext uri="{FF2B5EF4-FFF2-40B4-BE49-F238E27FC236}">
                <a16:creationId xmlns:a16="http://schemas.microsoft.com/office/drawing/2014/main" id="{D996A04C-6E6E-4438-B136-9F955F24970D}"/>
              </a:ext>
            </a:extLst>
          </p:cNvPr>
          <p:cNvSpPr/>
          <p:nvPr/>
        </p:nvSpPr>
        <p:spPr>
          <a:xfrm>
            <a:off x="7895647"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网状模型</a:t>
            </a:r>
            <a:endParaRPr lang="zh-CN" altLang="en-US" sz="2000" b="1" kern="1200" dirty="0">
              <a:solidFill>
                <a:schemeClr val="tx1"/>
              </a:solidFill>
            </a:endParaRPr>
          </a:p>
        </p:txBody>
      </p:sp>
      <p:sp>
        <p:nvSpPr>
          <p:cNvPr id="45" name="任意多边形: 形状 19">
            <a:extLst>
              <a:ext uri="{FF2B5EF4-FFF2-40B4-BE49-F238E27FC236}">
                <a16:creationId xmlns:a16="http://schemas.microsoft.com/office/drawing/2014/main" id="{D996A04C-6E6E-4438-B136-9F955F24970D}"/>
              </a:ext>
            </a:extLst>
          </p:cNvPr>
          <p:cNvSpPr/>
          <p:nvPr/>
        </p:nvSpPr>
        <p:spPr>
          <a:xfrm>
            <a:off x="8904312" y="2980865"/>
            <a:ext cx="507846" cy="2806975"/>
          </a:xfrm>
          <a:custGeom>
            <a:avLst/>
            <a:gdLst>
              <a:gd name="connsiteX0" fmla="*/ 0 w 3492519"/>
              <a:gd name="connsiteY0" fmla="*/ 0 h 537516"/>
              <a:gd name="connsiteX1" fmla="*/ 3492519 w 3492519"/>
              <a:gd name="connsiteY1" fmla="*/ 0 h 537516"/>
              <a:gd name="connsiteX2" fmla="*/ 3492519 w 3492519"/>
              <a:gd name="connsiteY2" fmla="*/ 537516 h 537516"/>
              <a:gd name="connsiteX3" fmla="*/ 0 w 3492519"/>
              <a:gd name="connsiteY3" fmla="*/ 537516 h 537516"/>
              <a:gd name="connsiteX4" fmla="*/ 0 w 3492519"/>
              <a:gd name="connsiteY4" fmla="*/ 0 h 53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19" h="537516">
                <a:moveTo>
                  <a:pt x="0" y="0"/>
                </a:moveTo>
                <a:lnTo>
                  <a:pt x="3492519" y="0"/>
                </a:lnTo>
                <a:lnTo>
                  <a:pt x="3492519" y="537516"/>
                </a:lnTo>
                <a:lnTo>
                  <a:pt x="0" y="537516"/>
                </a:lnTo>
                <a:lnTo>
                  <a:pt x="0" y="0"/>
                </a:lnTo>
                <a:close/>
              </a:path>
            </a:pathLst>
          </a:custGeom>
          <a:no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smtClean="0">
                <a:solidFill>
                  <a:schemeClr val="tx1"/>
                </a:solidFill>
              </a:rPr>
              <a:t>关系模型</a:t>
            </a:r>
            <a:endParaRPr lang="zh-CN" altLang="en-US" sz="2000" b="1" kern="1200" dirty="0">
              <a:solidFill>
                <a:schemeClr val="tx1"/>
              </a:solidFill>
            </a:endParaRPr>
          </a:p>
        </p:txBody>
      </p:sp>
      <p:sp>
        <p:nvSpPr>
          <p:cNvPr id="47" name="任意多边形: 形状 7">
            <a:extLst>
              <a:ext uri="{FF2B5EF4-FFF2-40B4-BE49-F238E27FC236}">
                <a16:creationId xmlns:a16="http://schemas.microsoft.com/office/drawing/2014/main" id="{BD9CB990-13E2-42A0-81A3-7AAEBE5F15D0}"/>
              </a:ext>
            </a:extLst>
          </p:cNvPr>
          <p:cNvSpPr/>
          <p:nvPr/>
        </p:nvSpPr>
        <p:spPr>
          <a:xfrm rot="5400000" flipV="1">
            <a:off x="5204357" y="2052743"/>
            <a:ext cx="864000" cy="992245"/>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50" name="任意多边形: 形状 8">
            <a:extLst>
              <a:ext uri="{FF2B5EF4-FFF2-40B4-BE49-F238E27FC236}">
                <a16:creationId xmlns:a16="http://schemas.microsoft.com/office/drawing/2014/main" id="{C777871F-A017-4A7C-83DE-5667606AC74D}"/>
              </a:ext>
            </a:extLst>
          </p:cNvPr>
          <p:cNvSpPr/>
          <p:nvPr/>
        </p:nvSpPr>
        <p:spPr>
          <a:xfrm rot="5400000">
            <a:off x="6696569" y="1552775"/>
            <a:ext cx="864000" cy="1992181"/>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66" name="任意多边形: 形状 14">
            <a:extLst>
              <a:ext uri="{FF2B5EF4-FFF2-40B4-BE49-F238E27FC236}">
                <a16:creationId xmlns:a16="http://schemas.microsoft.com/office/drawing/2014/main" id="{DE4A9EA0-9256-47F2-B3AA-77975EB5A88E}"/>
              </a:ext>
            </a:extLst>
          </p:cNvPr>
          <p:cNvSpPr/>
          <p:nvPr/>
        </p:nvSpPr>
        <p:spPr>
          <a:xfrm>
            <a:off x="4358129" y="1577492"/>
            <a:ext cx="3548695" cy="519159"/>
          </a:xfrm>
          <a:custGeom>
            <a:avLst/>
            <a:gdLst>
              <a:gd name="connsiteX0" fmla="*/ 0 w 2730956"/>
              <a:gd name="connsiteY0" fmla="*/ 0 h 775026"/>
              <a:gd name="connsiteX1" fmla="*/ 2730956 w 2730956"/>
              <a:gd name="connsiteY1" fmla="*/ 0 h 775026"/>
              <a:gd name="connsiteX2" fmla="*/ 2730956 w 2730956"/>
              <a:gd name="connsiteY2" fmla="*/ 775026 h 775026"/>
              <a:gd name="connsiteX3" fmla="*/ 0 w 2730956"/>
              <a:gd name="connsiteY3" fmla="*/ 775026 h 775026"/>
              <a:gd name="connsiteX4" fmla="*/ 0 w 2730956"/>
              <a:gd name="connsiteY4" fmla="*/ 0 h 77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956" h="775026">
                <a:moveTo>
                  <a:pt x="0" y="0"/>
                </a:moveTo>
                <a:lnTo>
                  <a:pt x="2730956" y="0"/>
                </a:lnTo>
                <a:lnTo>
                  <a:pt x="2730956" y="775026"/>
                </a:lnTo>
                <a:lnTo>
                  <a:pt x="0" y="775026"/>
                </a:lnTo>
                <a:lnTo>
                  <a:pt x="0" y="0"/>
                </a:lnTo>
                <a:close/>
              </a:path>
            </a:pathLst>
          </a:custGeom>
          <a:solidFill>
            <a:srgbClr val="FFFF00"/>
          </a:solidFill>
          <a:ln w="28575">
            <a:solidFill>
              <a:srgbClr val="0071BF"/>
            </a:solidFill>
          </a:ln>
        </p:spPr>
        <p:style>
          <a:lnRef idx="2">
            <a:schemeClr val="dk1"/>
          </a:lnRef>
          <a:fillRef idx="1">
            <a:schemeClr val="lt1"/>
          </a:fillRef>
          <a:effectRef idx="0">
            <a:schemeClr val="dk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smtClean="0">
                <a:solidFill>
                  <a:schemeClr val="tx1"/>
                </a:solidFill>
              </a:rPr>
              <a:t>数 据 模 型</a:t>
            </a:r>
            <a:endParaRPr lang="zh-CN" altLang="en-US" sz="2000" b="1" kern="1200" dirty="0">
              <a:solidFill>
                <a:schemeClr val="tx1"/>
              </a:solidFill>
            </a:endParaRPr>
          </a:p>
        </p:txBody>
      </p:sp>
      <p:sp>
        <p:nvSpPr>
          <p:cNvPr id="49" name="任意多边形: 形状 8">
            <a:extLst>
              <a:ext uri="{FF2B5EF4-FFF2-40B4-BE49-F238E27FC236}">
                <a16:creationId xmlns:a16="http://schemas.microsoft.com/office/drawing/2014/main" id="{C777871F-A017-4A7C-83DE-5667606AC74D}"/>
              </a:ext>
            </a:extLst>
          </p:cNvPr>
          <p:cNvSpPr/>
          <p:nvPr/>
        </p:nvSpPr>
        <p:spPr>
          <a:xfrm rot="5400000">
            <a:off x="6186295" y="2063050"/>
            <a:ext cx="864000" cy="971632"/>
          </a:xfrm>
          <a:custGeom>
            <a:avLst/>
            <a:gdLst>
              <a:gd name="connsiteX0" fmla="*/ 0 w 271118"/>
              <a:gd name="connsiteY0" fmla="*/ 961259 h 961259"/>
              <a:gd name="connsiteX1" fmla="*/ 135559 w 271118"/>
              <a:gd name="connsiteY1" fmla="*/ 961259 h 961259"/>
              <a:gd name="connsiteX2" fmla="*/ 135559 w 271118"/>
              <a:gd name="connsiteY2" fmla="*/ 0 h 961259"/>
              <a:gd name="connsiteX3" fmla="*/ 271118 w 271118"/>
              <a:gd name="connsiteY3" fmla="*/ 0 h 961259"/>
            </a:gdLst>
            <a:ahLst/>
            <a:cxnLst>
              <a:cxn ang="0">
                <a:pos x="connsiteX0" y="connsiteY0"/>
              </a:cxn>
              <a:cxn ang="0">
                <a:pos x="connsiteX1" y="connsiteY1"/>
              </a:cxn>
              <a:cxn ang="0">
                <a:pos x="connsiteX2" y="connsiteY2"/>
              </a:cxn>
              <a:cxn ang="0">
                <a:pos x="connsiteX3" y="connsiteY3"/>
              </a:cxn>
            </a:cxnLst>
            <a:rect l="l" t="t" r="r" b="b"/>
            <a:pathLst>
              <a:path w="271118" h="961259">
                <a:moveTo>
                  <a:pt x="0" y="961259"/>
                </a:moveTo>
                <a:lnTo>
                  <a:pt x="135559" y="96125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3290" tIns="455661" rIns="123290" bIns="45566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sp>
        <p:nvSpPr>
          <p:cNvPr id="31" name="任意多边形: 形状 7">
            <a:extLst>
              <a:ext uri="{FF2B5EF4-FFF2-40B4-BE49-F238E27FC236}">
                <a16:creationId xmlns:a16="http://schemas.microsoft.com/office/drawing/2014/main" id="{BD9CB990-13E2-42A0-81A3-7AAEBE5F15D0}"/>
              </a:ext>
            </a:extLst>
          </p:cNvPr>
          <p:cNvSpPr/>
          <p:nvPr/>
        </p:nvSpPr>
        <p:spPr>
          <a:xfrm rot="5400000" flipV="1">
            <a:off x="4674128" y="1522514"/>
            <a:ext cx="864000" cy="2052704"/>
          </a:xfrm>
          <a:custGeom>
            <a:avLst/>
            <a:gdLst>
              <a:gd name="connsiteX0" fmla="*/ 0 w 271118"/>
              <a:gd name="connsiteY0" fmla="*/ 320419 h 320419"/>
              <a:gd name="connsiteX1" fmla="*/ 135559 w 271118"/>
              <a:gd name="connsiteY1" fmla="*/ 320419 h 320419"/>
              <a:gd name="connsiteX2" fmla="*/ 135559 w 271118"/>
              <a:gd name="connsiteY2" fmla="*/ 0 h 320419"/>
              <a:gd name="connsiteX3" fmla="*/ 271118 w 271118"/>
              <a:gd name="connsiteY3" fmla="*/ 0 h 320419"/>
            </a:gdLst>
            <a:ahLst/>
            <a:cxnLst>
              <a:cxn ang="0">
                <a:pos x="connsiteX0" y="connsiteY0"/>
              </a:cxn>
              <a:cxn ang="0">
                <a:pos x="connsiteX1" y="connsiteY1"/>
              </a:cxn>
              <a:cxn ang="0">
                <a:pos x="connsiteX2" y="connsiteY2"/>
              </a:cxn>
              <a:cxn ang="0">
                <a:pos x="connsiteX3" y="connsiteY3"/>
              </a:cxn>
            </a:cxnLst>
            <a:rect l="l" t="t" r="r" b="b"/>
            <a:pathLst>
              <a:path w="271118" h="320419">
                <a:moveTo>
                  <a:pt x="0" y="320419"/>
                </a:moveTo>
                <a:lnTo>
                  <a:pt x="135559" y="320419"/>
                </a:lnTo>
                <a:lnTo>
                  <a:pt x="135559" y="0"/>
                </a:lnTo>
                <a:lnTo>
                  <a:pt x="271118" y="0"/>
                </a:lnTo>
              </a:path>
            </a:pathLst>
          </a:custGeom>
          <a:noFill/>
          <a:ln w="28575">
            <a:solidFill>
              <a:srgbClr val="00B05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37765" tIns="149717" rIns="137767" bIns="149716"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p:txBody>
      </p:sp>
      <p:cxnSp>
        <p:nvCxnSpPr>
          <p:cNvPr id="15" name="直接连接符 14"/>
          <p:cNvCxnSpPr/>
          <p:nvPr/>
        </p:nvCxnSpPr>
        <p:spPr bwMode="auto">
          <a:xfrm>
            <a:off x="6132478" y="2101730"/>
            <a:ext cx="0" cy="899216"/>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Voic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36848" y="3225800"/>
            <a:ext cx="406400" cy="406400"/>
          </a:xfrm>
          <a:prstGeom prst="rect">
            <a:avLst/>
          </a:prstGeom>
        </p:spPr>
      </p:pic>
    </p:spTree>
    <p:extLst>
      <p:ext uri="{BB962C8B-B14F-4D97-AF65-F5344CB8AC3E}">
        <p14:creationId xmlns:p14="http://schemas.microsoft.com/office/powerpoint/2010/main" val="2832824826"/>
      </p:ext>
    </p:extLst>
  </p:cSld>
  <p:clrMapOvr>
    <a:masterClrMapping/>
  </p:clrMapOvr>
  <p:transition spd="slow" advTm="9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667" fill="hold"/>
                                        <p:tgtEl>
                                          <p:spTgt spid="16"/>
                                        </p:tgtEl>
                                      </p:cBhvr>
                                    </p:cmd>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600"/>
                                        <p:tgtEl>
                                          <p:spTgt spid="21"/>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1000"/>
                                        <p:tgtEl>
                                          <p:spTgt spid="29"/>
                                        </p:tgtEl>
                                      </p:cBhvr>
                                    </p:animEffect>
                                  </p:childTnLst>
                                </p:cTn>
                              </p:par>
                              <p:par>
                                <p:cTn id="13" presetID="47"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par>
                                <p:cTn id="18" presetID="10" presetClass="exit" presetSubtype="0" fill="hold" grpId="1" nodeType="withEffect">
                                  <p:stCondLst>
                                    <p:cond delay="360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47" presetClass="entr" presetSubtype="0" fill="hold" grpId="0" nodeType="withEffect">
                                  <p:stCondLst>
                                    <p:cond delay="36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10" presetClass="exit" presetSubtype="0" fill="hold" grpId="1" nodeType="withEffect">
                                  <p:stCondLst>
                                    <p:cond delay="610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22" presetClass="entr" presetSubtype="8" fill="hold" grpId="0" nodeType="withEffect">
                                  <p:stCondLst>
                                    <p:cond delay="610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1000"/>
                                        <p:tgtEl>
                                          <p:spTgt spid="25"/>
                                        </p:tgtEl>
                                      </p:cBhvr>
                                    </p:animEffect>
                                  </p:childTnLst>
                                </p:cTn>
                              </p:par>
                              <p:par>
                                <p:cTn id="32" presetID="22" presetClass="entr" presetSubtype="1" fill="hold" nodeType="withEffect">
                                  <p:stCondLst>
                                    <p:cond delay="760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1000"/>
                                        <p:tgtEl>
                                          <p:spTgt spid="6"/>
                                        </p:tgtEl>
                                      </p:cBhvr>
                                    </p:animEffect>
                                  </p:childTnLst>
                                </p:cTn>
                              </p:par>
                              <p:par>
                                <p:cTn id="35" presetID="22" presetClass="entr" presetSubtype="1" fill="hold" nodeType="withEffect">
                                  <p:stCondLst>
                                    <p:cond delay="9400"/>
                                  </p:stCondLst>
                                  <p:childTnLst>
                                    <p:set>
                                      <p:cBhvr>
                                        <p:cTn id="36" dur="1" fill="hold">
                                          <p:stCondLst>
                                            <p:cond delay="0"/>
                                          </p:stCondLst>
                                        </p:cTn>
                                        <p:tgtEl>
                                          <p:spTgt spid="32"/>
                                        </p:tgtEl>
                                        <p:attrNameLst>
                                          <p:attrName>style.visibility</p:attrName>
                                        </p:attrNameLst>
                                      </p:cBhvr>
                                      <p:to>
                                        <p:strVal val="visible"/>
                                      </p:to>
                                    </p:set>
                                    <p:animEffect transition="in" filter="wipe(up)">
                                      <p:cBhvr>
                                        <p:cTn id="37" dur="1000"/>
                                        <p:tgtEl>
                                          <p:spTgt spid="32"/>
                                        </p:tgtEl>
                                      </p:cBhvr>
                                    </p:animEffect>
                                  </p:childTnLst>
                                </p:cTn>
                              </p:par>
                              <p:par>
                                <p:cTn id="38" presetID="22" presetClass="entr" presetSubtype="1" fill="hold" nodeType="withEffect">
                                  <p:stCondLst>
                                    <p:cond delay="11600"/>
                                  </p:stCondLst>
                                  <p:childTnLst>
                                    <p:set>
                                      <p:cBhvr>
                                        <p:cTn id="39" dur="1" fill="hold">
                                          <p:stCondLst>
                                            <p:cond delay="0"/>
                                          </p:stCondLst>
                                        </p:cTn>
                                        <p:tgtEl>
                                          <p:spTgt spid="35"/>
                                        </p:tgtEl>
                                        <p:attrNameLst>
                                          <p:attrName>style.visibility</p:attrName>
                                        </p:attrNameLst>
                                      </p:cBhvr>
                                      <p:to>
                                        <p:strVal val="visible"/>
                                      </p:to>
                                    </p:set>
                                    <p:animEffect transition="in" filter="wipe(up)">
                                      <p:cBhvr>
                                        <p:cTn id="40" dur="1000"/>
                                        <p:tgtEl>
                                          <p:spTgt spid="35"/>
                                        </p:tgtEl>
                                      </p:cBhvr>
                                    </p:animEffect>
                                  </p:childTnLst>
                                </p:cTn>
                              </p:par>
                              <p:par>
                                <p:cTn id="41" presetID="10" presetClass="exit" presetSubtype="0" fill="hold" grpId="1" nodeType="withEffect">
                                  <p:stCondLst>
                                    <p:cond delay="1490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149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4900"/>
                                  </p:stCondLst>
                                  <p:childTnLst>
                                    <p:animEffect transition="out" filter="fade">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par>
                                <p:cTn id="50" presetID="10" presetClass="exit" presetSubtype="0" fill="hold" nodeType="withEffect">
                                  <p:stCondLst>
                                    <p:cond delay="1490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par>
                                <p:cTn id="53" presetID="22" presetClass="entr" presetSubtype="8" fill="hold" grpId="0" nodeType="withEffect">
                                  <p:stCondLst>
                                    <p:cond delay="20000"/>
                                  </p:stCondLst>
                                  <p:iterate type="lt">
                                    <p:tmPct val="23333"/>
                                  </p:iterate>
                                  <p:childTnLst>
                                    <p:set>
                                      <p:cBhvr>
                                        <p:cTn id="54" dur="1" fill="hold">
                                          <p:stCondLst>
                                            <p:cond delay="0"/>
                                          </p:stCondLst>
                                        </p:cTn>
                                        <p:tgtEl>
                                          <p:spTgt spid="51"/>
                                        </p:tgtEl>
                                        <p:attrNameLst>
                                          <p:attrName>style.visibility</p:attrName>
                                        </p:attrNameLst>
                                      </p:cBhvr>
                                      <p:to>
                                        <p:strVal val="visible"/>
                                      </p:to>
                                    </p:set>
                                    <p:animEffect transition="in" filter="wipe(left)">
                                      <p:cBhvr>
                                        <p:cTn id="55" dur="1000"/>
                                        <p:tgtEl>
                                          <p:spTgt spid="51"/>
                                        </p:tgtEl>
                                      </p:cBhvr>
                                    </p:animEffect>
                                  </p:childTnLst>
                                </p:cTn>
                              </p:par>
                              <p:par>
                                <p:cTn id="56" presetID="22" presetClass="entr" presetSubtype="8" fill="hold" nodeType="withEffect">
                                  <p:stCondLst>
                                    <p:cond delay="2190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1500"/>
                                        <p:tgtEl>
                                          <p:spTgt spid="8"/>
                                        </p:tgtEl>
                                      </p:cBhvr>
                                    </p:animEffect>
                                  </p:childTnLst>
                                </p:cTn>
                              </p:par>
                              <p:par>
                                <p:cTn id="59" presetID="22" presetClass="entr" presetSubtype="8" fill="hold" grpId="0" nodeType="withEffect">
                                  <p:stCondLst>
                                    <p:cond delay="24000"/>
                                  </p:stCondLst>
                                  <p:iterate type="lt">
                                    <p:tmPct val="22222"/>
                                  </p:iterate>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par>
                                <p:cTn id="62" presetID="42" presetClass="entr" presetSubtype="0" fill="hold" grpId="0" nodeType="withEffect">
                                  <p:stCondLst>
                                    <p:cond delay="2550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par>
                                <p:cTn id="67" presetID="10" presetClass="exit" presetSubtype="0" fill="hold" grpId="1" nodeType="withEffect">
                                  <p:stCondLst>
                                    <p:cond delay="29200"/>
                                  </p:stCondLst>
                                  <p:iterate type="lt">
                                    <p:tmPct val="0"/>
                                  </p:iterate>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xit" presetSubtype="0" fill="hold" grpId="1" nodeType="withEffect">
                                  <p:stCondLst>
                                    <p:cond delay="29200"/>
                                  </p:stCondLst>
                                  <p:iterate type="lt">
                                    <p:tmPct val="0"/>
                                  </p:iterate>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grpId="1" nodeType="withEffect">
                                  <p:stCondLst>
                                    <p:cond delay="29200"/>
                                  </p:stCondLst>
                                  <p:childTnLst>
                                    <p:animEffect transition="out" filter="fade">
                                      <p:cBhvr>
                                        <p:cTn id="74" dur="500"/>
                                        <p:tgtEl>
                                          <p:spTgt spid="54"/>
                                        </p:tgtEl>
                                      </p:cBhvr>
                                    </p:animEffect>
                                    <p:set>
                                      <p:cBhvr>
                                        <p:cTn id="75" dur="1" fill="hold">
                                          <p:stCondLst>
                                            <p:cond delay="499"/>
                                          </p:stCondLst>
                                        </p:cTn>
                                        <p:tgtEl>
                                          <p:spTgt spid="54"/>
                                        </p:tgtEl>
                                        <p:attrNameLst>
                                          <p:attrName>style.visibility</p:attrName>
                                        </p:attrNameLst>
                                      </p:cBhvr>
                                      <p:to>
                                        <p:strVal val="hidden"/>
                                      </p:to>
                                    </p:set>
                                  </p:childTnLst>
                                </p:cTn>
                              </p:par>
                              <p:par>
                                <p:cTn id="76" presetID="10" presetClass="exit" presetSubtype="0" fill="hold" nodeType="withEffect">
                                  <p:stCondLst>
                                    <p:cond delay="29200"/>
                                  </p:stCondLst>
                                  <p:childTnLst>
                                    <p:animEffect transition="out" filter="fade">
                                      <p:cBhvr>
                                        <p:cTn id="77" dur="500"/>
                                        <p:tgtEl>
                                          <p:spTgt spid="8"/>
                                        </p:tgtEl>
                                      </p:cBhvr>
                                    </p:animEffect>
                                    <p:set>
                                      <p:cBhvr>
                                        <p:cTn id="78" dur="1" fill="hold">
                                          <p:stCondLst>
                                            <p:cond delay="499"/>
                                          </p:stCondLst>
                                        </p:cTn>
                                        <p:tgtEl>
                                          <p:spTgt spid="8"/>
                                        </p:tgtEl>
                                        <p:attrNameLst>
                                          <p:attrName>style.visibility</p:attrName>
                                        </p:attrNameLst>
                                      </p:cBhvr>
                                      <p:to>
                                        <p:strVal val="hidden"/>
                                      </p:to>
                                    </p:set>
                                  </p:childTnLst>
                                </p:cTn>
                              </p:par>
                              <p:par>
                                <p:cTn id="79" presetID="21" presetClass="entr" presetSubtype="1" fill="hold" grpId="0" nodeType="withEffect">
                                  <p:stCondLst>
                                    <p:cond delay="29700"/>
                                  </p:stCondLst>
                                  <p:childTnLst>
                                    <p:set>
                                      <p:cBhvr>
                                        <p:cTn id="80" dur="1" fill="hold">
                                          <p:stCondLst>
                                            <p:cond delay="0"/>
                                          </p:stCondLst>
                                        </p:cTn>
                                        <p:tgtEl>
                                          <p:spTgt spid="56"/>
                                        </p:tgtEl>
                                        <p:attrNameLst>
                                          <p:attrName>style.visibility</p:attrName>
                                        </p:attrNameLst>
                                      </p:cBhvr>
                                      <p:to>
                                        <p:strVal val="visible"/>
                                      </p:to>
                                    </p:set>
                                    <p:animEffect transition="in" filter="wheel(1)">
                                      <p:cBhvr>
                                        <p:cTn id="81" dur="2000"/>
                                        <p:tgtEl>
                                          <p:spTgt spid="56"/>
                                        </p:tgtEl>
                                      </p:cBhvr>
                                    </p:animEffect>
                                  </p:childTnLst>
                                </p:cTn>
                              </p:par>
                              <p:par>
                                <p:cTn id="82" presetID="22" presetClass="entr" presetSubtype="4" fill="hold" nodeType="withEffect">
                                  <p:stCondLst>
                                    <p:cond delay="31700"/>
                                  </p:stCondLst>
                                  <p:childTnLst>
                                    <p:set>
                                      <p:cBhvr>
                                        <p:cTn id="83" dur="1" fill="hold">
                                          <p:stCondLst>
                                            <p:cond delay="0"/>
                                          </p:stCondLst>
                                        </p:cTn>
                                        <p:tgtEl>
                                          <p:spTgt spid="60"/>
                                        </p:tgtEl>
                                        <p:attrNameLst>
                                          <p:attrName>style.visibility</p:attrName>
                                        </p:attrNameLst>
                                      </p:cBhvr>
                                      <p:to>
                                        <p:strVal val="visible"/>
                                      </p:to>
                                    </p:set>
                                    <p:animEffect transition="in" filter="wipe(down)">
                                      <p:cBhvr>
                                        <p:cTn id="84" dur="1000"/>
                                        <p:tgtEl>
                                          <p:spTgt spid="60"/>
                                        </p:tgtEl>
                                      </p:cBhvr>
                                    </p:animEffect>
                                  </p:childTnLst>
                                </p:cTn>
                              </p:par>
                              <p:par>
                                <p:cTn id="85" presetID="22" presetClass="entr" presetSubtype="8" fill="hold" grpId="0" nodeType="withEffect">
                                  <p:stCondLst>
                                    <p:cond delay="3300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1000"/>
                                        <p:tgtEl>
                                          <p:spTgt spid="66"/>
                                        </p:tgtEl>
                                      </p:cBhvr>
                                    </p:animEffect>
                                  </p:childTnLst>
                                </p:cTn>
                              </p:par>
                              <p:par>
                                <p:cTn id="88" presetID="22" presetClass="entr" presetSubtype="1" fill="hold" nodeType="withEffect">
                                  <p:stCondLst>
                                    <p:cond delay="34100"/>
                                  </p:stCondLst>
                                  <p:childTnLst>
                                    <p:set>
                                      <p:cBhvr>
                                        <p:cTn id="89" dur="1" fill="hold">
                                          <p:stCondLst>
                                            <p:cond delay="0"/>
                                          </p:stCondLst>
                                        </p:cTn>
                                        <p:tgtEl>
                                          <p:spTgt spid="63"/>
                                        </p:tgtEl>
                                        <p:attrNameLst>
                                          <p:attrName>style.visibility</p:attrName>
                                        </p:attrNameLst>
                                      </p:cBhvr>
                                      <p:to>
                                        <p:strVal val="visible"/>
                                      </p:to>
                                    </p:set>
                                    <p:animEffect transition="in" filter="wipe(up)">
                                      <p:cBhvr>
                                        <p:cTn id="90" dur="1000"/>
                                        <p:tgtEl>
                                          <p:spTgt spid="63"/>
                                        </p:tgtEl>
                                      </p:cBhvr>
                                    </p:animEffect>
                                  </p:childTnLst>
                                </p:cTn>
                              </p:par>
                              <p:par>
                                <p:cTn id="91" presetID="21" presetClass="entr" presetSubtype="1" fill="hold" grpId="0" nodeType="withEffect">
                                  <p:stCondLst>
                                    <p:cond delay="35500"/>
                                  </p:stCondLst>
                                  <p:childTnLst>
                                    <p:set>
                                      <p:cBhvr>
                                        <p:cTn id="92" dur="1" fill="hold">
                                          <p:stCondLst>
                                            <p:cond delay="0"/>
                                          </p:stCondLst>
                                        </p:cTn>
                                        <p:tgtEl>
                                          <p:spTgt spid="58"/>
                                        </p:tgtEl>
                                        <p:attrNameLst>
                                          <p:attrName>style.visibility</p:attrName>
                                        </p:attrNameLst>
                                      </p:cBhvr>
                                      <p:to>
                                        <p:strVal val="visible"/>
                                      </p:to>
                                    </p:set>
                                    <p:animEffect transition="in" filter="wheel(1)">
                                      <p:cBhvr>
                                        <p:cTn id="93" dur="2000"/>
                                        <p:tgtEl>
                                          <p:spTgt spid="58"/>
                                        </p:tgtEl>
                                      </p:cBhvr>
                                    </p:animEffect>
                                  </p:childTnLst>
                                </p:cTn>
                              </p:par>
                              <p:par>
                                <p:cTn id="94" presetID="47" presetClass="entr" presetSubtype="0" fill="hold" grpId="0" nodeType="withEffect">
                                  <p:stCondLst>
                                    <p:cond delay="3840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1000"/>
                                        <p:tgtEl>
                                          <p:spTgt spid="67"/>
                                        </p:tgtEl>
                                      </p:cBhvr>
                                    </p:animEffect>
                                    <p:anim calcmode="lin" valueType="num">
                                      <p:cBhvr>
                                        <p:cTn id="97" dur="1000" fill="hold"/>
                                        <p:tgtEl>
                                          <p:spTgt spid="67"/>
                                        </p:tgtEl>
                                        <p:attrNameLst>
                                          <p:attrName>ppt_x</p:attrName>
                                        </p:attrNameLst>
                                      </p:cBhvr>
                                      <p:tavLst>
                                        <p:tav tm="0">
                                          <p:val>
                                            <p:strVal val="#ppt_x"/>
                                          </p:val>
                                        </p:tav>
                                        <p:tav tm="100000">
                                          <p:val>
                                            <p:strVal val="#ppt_x"/>
                                          </p:val>
                                        </p:tav>
                                      </p:tavLst>
                                    </p:anim>
                                    <p:anim calcmode="lin" valueType="num">
                                      <p:cBhvr>
                                        <p:cTn id="98" dur="1000" fill="hold"/>
                                        <p:tgtEl>
                                          <p:spTgt spid="67"/>
                                        </p:tgtEl>
                                        <p:attrNameLst>
                                          <p:attrName>ppt_y</p:attrName>
                                        </p:attrNameLst>
                                      </p:cBhvr>
                                      <p:tavLst>
                                        <p:tav tm="0">
                                          <p:val>
                                            <p:strVal val="#ppt_y-.1"/>
                                          </p:val>
                                        </p:tav>
                                        <p:tav tm="100000">
                                          <p:val>
                                            <p:strVal val="#ppt_y"/>
                                          </p:val>
                                        </p:tav>
                                      </p:tavLst>
                                    </p:anim>
                                  </p:childTnLst>
                                </p:cTn>
                              </p:par>
                              <p:par>
                                <p:cTn id="99" presetID="10" presetClass="exit" presetSubtype="0" fill="hold" grpId="1" nodeType="withEffect">
                                  <p:stCondLst>
                                    <p:cond delay="42400"/>
                                  </p:stCondLst>
                                  <p:childTnLst>
                                    <p:animEffect transition="out" filter="fade">
                                      <p:cBhvr>
                                        <p:cTn id="100" dur="500"/>
                                        <p:tgtEl>
                                          <p:spTgt spid="67"/>
                                        </p:tgtEl>
                                      </p:cBhvr>
                                    </p:animEffect>
                                    <p:set>
                                      <p:cBhvr>
                                        <p:cTn id="101" dur="1" fill="hold">
                                          <p:stCondLst>
                                            <p:cond delay="499"/>
                                          </p:stCondLst>
                                        </p:cTn>
                                        <p:tgtEl>
                                          <p:spTgt spid="67"/>
                                        </p:tgtEl>
                                        <p:attrNameLst>
                                          <p:attrName>style.visibility</p:attrName>
                                        </p:attrNameLst>
                                      </p:cBhvr>
                                      <p:to>
                                        <p:strVal val="hidden"/>
                                      </p:to>
                                    </p:set>
                                  </p:childTnLst>
                                </p:cTn>
                              </p:par>
                              <p:par>
                                <p:cTn id="102" presetID="10" presetClass="exit" presetSubtype="0" fill="hold" grpId="1" nodeType="withEffect">
                                  <p:stCondLst>
                                    <p:cond delay="42400"/>
                                  </p:stCondLst>
                                  <p:childTnLst>
                                    <p:animEffect transition="out" filter="fade">
                                      <p:cBhvr>
                                        <p:cTn id="103" dur="500"/>
                                        <p:tgtEl>
                                          <p:spTgt spid="56"/>
                                        </p:tgtEl>
                                      </p:cBhvr>
                                    </p:animEffect>
                                    <p:set>
                                      <p:cBhvr>
                                        <p:cTn id="104" dur="1" fill="hold">
                                          <p:stCondLst>
                                            <p:cond delay="499"/>
                                          </p:stCondLst>
                                        </p:cTn>
                                        <p:tgtEl>
                                          <p:spTgt spid="56"/>
                                        </p:tgtEl>
                                        <p:attrNameLst>
                                          <p:attrName>style.visibility</p:attrName>
                                        </p:attrNameLst>
                                      </p:cBhvr>
                                      <p:to>
                                        <p:strVal val="hidden"/>
                                      </p:to>
                                    </p:set>
                                  </p:childTnLst>
                                </p:cTn>
                              </p:par>
                              <p:par>
                                <p:cTn id="105" presetID="10" presetClass="exit" presetSubtype="0" fill="hold" grpId="1" nodeType="withEffect">
                                  <p:stCondLst>
                                    <p:cond delay="42400"/>
                                  </p:stCondLst>
                                  <p:childTnLst>
                                    <p:animEffect transition="out" filter="fade">
                                      <p:cBhvr>
                                        <p:cTn id="106" dur="500"/>
                                        <p:tgtEl>
                                          <p:spTgt spid="58"/>
                                        </p:tgtEl>
                                      </p:cBhvr>
                                    </p:animEffect>
                                    <p:set>
                                      <p:cBhvr>
                                        <p:cTn id="107" dur="1" fill="hold">
                                          <p:stCondLst>
                                            <p:cond delay="499"/>
                                          </p:stCondLst>
                                        </p:cTn>
                                        <p:tgtEl>
                                          <p:spTgt spid="58"/>
                                        </p:tgtEl>
                                        <p:attrNameLst>
                                          <p:attrName>style.visibility</p:attrName>
                                        </p:attrNameLst>
                                      </p:cBhvr>
                                      <p:to>
                                        <p:strVal val="hidden"/>
                                      </p:to>
                                    </p:set>
                                  </p:childTnLst>
                                </p:cTn>
                              </p:par>
                              <p:par>
                                <p:cTn id="108" presetID="10" presetClass="exit" presetSubtype="0" fill="hold" nodeType="withEffect">
                                  <p:stCondLst>
                                    <p:cond delay="42400"/>
                                  </p:stCondLst>
                                  <p:childTnLst>
                                    <p:animEffect transition="out" filter="fade">
                                      <p:cBhvr>
                                        <p:cTn id="109" dur="500"/>
                                        <p:tgtEl>
                                          <p:spTgt spid="60"/>
                                        </p:tgtEl>
                                      </p:cBhvr>
                                    </p:animEffect>
                                    <p:set>
                                      <p:cBhvr>
                                        <p:cTn id="110" dur="1" fill="hold">
                                          <p:stCondLst>
                                            <p:cond delay="499"/>
                                          </p:stCondLst>
                                        </p:cTn>
                                        <p:tgtEl>
                                          <p:spTgt spid="60"/>
                                        </p:tgtEl>
                                        <p:attrNameLst>
                                          <p:attrName>style.visibility</p:attrName>
                                        </p:attrNameLst>
                                      </p:cBhvr>
                                      <p:to>
                                        <p:strVal val="hidden"/>
                                      </p:to>
                                    </p:set>
                                  </p:childTnLst>
                                </p:cTn>
                              </p:par>
                              <p:par>
                                <p:cTn id="111" presetID="10" presetClass="exit" presetSubtype="0" fill="hold" nodeType="withEffect">
                                  <p:stCondLst>
                                    <p:cond delay="42400"/>
                                  </p:stCondLst>
                                  <p:childTnLst>
                                    <p:animEffect transition="out" filter="fade">
                                      <p:cBhvr>
                                        <p:cTn id="112" dur="500"/>
                                        <p:tgtEl>
                                          <p:spTgt spid="63"/>
                                        </p:tgtEl>
                                      </p:cBhvr>
                                    </p:animEffect>
                                    <p:set>
                                      <p:cBhvr>
                                        <p:cTn id="113" dur="1" fill="hold">
                                          <p:stCondLst>
                                            <p:cond delay="499"/>
                                          </p:stCondLst>
                                        </p:cTn>
                                        <p:tgtEl>
                                          <p:spTgt spid="63"/>
                                        </p:tgtEl>
                                        <p:attrNameLst>
                                          <p:attrName>style.visibility</p:attrName>
                                        </p:attrNameLst>
                                      </p:cBhvr>
                                      <p:to>
                                        <p:strVal val="hidden"/>
                                      </p:to>
                                    </p:set>
                                  </p:childTnLst>
                                </p:cTn>
                              </p:par>
                              <p:par>
                                <p:cTn id="114" presetID="10" presetClass="exit" presetSubtype="0" fill="hold" grpId="1" nodeType="withEffect">
                                  <p:stCondLst>
                                    <p:cond delay="42400"/>
                                  </p:stCondLst>
                                  <p:childTnLst>
                                    <p:animEffect transition="out" filter="fade">
                                      <p:cBhvr>
                                        <p:cTn id="115" dur="500"/>
                                        <p:tgtEl>
                                          <p:spTgt spid="66"/>
                                        </p:tgtEl>
                                      </p:cBhvr>
                                    </p:animEffect>
                                    <p:set>
                                      <p:cBhvr>
                                        <p:cTn id="116" dur="1" fill="hold">
                                          <p:stCondLst>
                                            <p:cond delay="499"/>
                                          </p:stCondLst>
                                        </p:cTn>
                                        <p:tgtEl>
                                          <p:spTgt spid="66"/>
                                        </p:tgtEl>
                                        <p:attrNameLst>
                                          <p:attrName>style.visibility</p:attrName>
                                        </p:attrNameLst>
                                      </p:cBhvr>
                                      <p:to>
                                        <p:strVal val="hidden"/>
                                      </p:to>
                                    </p:set>
                                  </p:childTnLst>
                                </p:cTn>
                              </p:par>
                              <p:par>
                                <p:cTn id="117" presetID="22" presetClass="entr" presetSubtype="4" fill="hold" grpId="0" nodeType="withEffect">
                                  <p:stCondLst>
                                    <p:cond delay="42700"/>
                                  </p:stCondLst>
                                  <p:childTnLst>
                                    <p:set>
                                      <p:cBhvr>
                                        <p:cTn id="118" dur="1" fill="hold">
                                          <p:stCondLst>
                                            <p:cond delay="0"/>
                                          </p:stCondLst>
                                        </p:cTn>
                                        <p:tgtEl>
                                          <p:spTgt spid="10"/>
                                        </p:tgtEl>
                                        <p:attrNameLst>
                                          <p:attrName>style.visibility</p:attrName>
                                        </p:attrNameLst>
                                      </p:cBhvr>
                                      <p:to>
                                        <p:strVal val="visible"/>
                                      </p:to>
                                    </p:set>
                                    <p:animEffect transition="in" filter="wipe(down)">
                                      <p:cBhvr>
                                        <p:cTn id="119" dur="800"/>
                                        <p:tgtEl>
                                          <p:spTgt spid="10"/>
                                        </p:tgtEl>
                                      </p:cBhvr>
                                    </p:animEffect>
                                  </p:childTnLst>
                                </p:cTn>
                              </p:par>
                              <p:par>
                                <p:cTn id="120" presetID="22" presetClass="entr" presetSubtype="4" fill="hold" nodeType="withEffect">
                                  <p:stCondLst>
                                    <p:cond delay="45000"/>
                                  </p:stCondLst>
                                  <p:childTnLst>
                                    <p:set>
                                      <p:cBhvr>
                                        <p:cTn id="121" dur="1" fill="hold">
                                          <p:stCondLst>
                                            <p:cond delay="0"/>
                                          </p:stCondLst>
                                        </p:cTn>
                                        <p:tgtEl>
                                          <p:spTgt spid="68"/>
                                        </p:tgtEl>
                                        <p:attrNameLst>
                                          <p:attrName>style.visibility</p:attrName>
                                        </p:attrNameLst>
                                      </p:cBhvr>
                                      <p:to>
                                        <p:strVal val="visible"/>
                                      </p:to>
                                    </p:set>
                                    <p:animEffect transition="in" filter="wipe(down)">
                                      <p:cBhvr>
                                        <p:cTn id="122" dur="1000"/>
                                        <p:tgtEl>
                                          <p:spTgt spid="68"/>
                                        </p:tgtEl>
                                      </p:cBhvr>
                                    </p:animEffect>
                                  </p:childTnLst>
                                </p:cTn>
                              </p:par>
                              <p:par>
                                <p:cTn id="123" presetID="22" presetClass="entr" presetSubtype="1" fill="hold" nodeType="withEffect">
                                  <p:stCondLst>
                                    <p:cond delay="48500"/>
                                  </p:stCondLst>
                                  <p:childTnLst>
                                    <p:set>
                                      <p:cBhvr>
                                        <p:cTn id="124" dur="1" fill="hold">
                                          <p:stCondLst>
                                            <p:cond delay="0"/>
                                          </p:stCondLst>
                                        </p:cTn>
                                        <p:tgtEl>
                                          <p:spTgt spid="71"/>
                                        </p:tgtEl>
                                        <p:attrNameLst>
                                          <p:attrName>style.visibility</p:attrName>
                                        </p:attrNameLst>
                                      </p:cBhvr>
                                      <p:to>
                                        <p:strVal val="visible"/>
                                      </p:to>
                                    </p:set>
                                    <p:animEffect transition="in" filter="wipe(up)">
                                      <p:cBhvr>
                                        <p:cTn id="125" dur="1000"/>
                                        <p:tgtEl>
                                          <p:spTgt spid="71"/>
                                        </p:tgtEl>
                                      </p:cBhvr>
                                    </p:animEffect>
                                  </p:childTnLst>
                                </p:cTn>
                              </p:par>
                              <p:par>
                                <p:cTn id="126" presetID="47" presetClass="entr" presetSubtype="0" fill="hold" grpId="0" nodeType="withEffect">
                                  <p:stCondLst>
                                    <p:cond delay="52500"/>
                                  </p:stCondLst>
                                  <p:childTnLst>
                                    <p:set>
                                      <p:cBhvr>
                                        <p:cTn id="127" dur="1" fill="hold">
                                          <p:stCondLst>
                                            <p:cond delay="0"/>
                                          </p:stCondLst>
                                        </p:cTn>
                                        <p:tgtEl>
                                          <p:spTgt spid="74"/>
                                        </p:tgtEl>
                                        <p:attrNameLst>
                                          <p:attrName>style.visibility</p:attrName>
                                        </p:attrNameLst>
                                      </p:cBhvr>
                                      <p:to>
                                        <p:strVal val="visible"/>
                                      </p:to>
                                    </p:set>
                                    <p:animEffect transition="in" filter="fade">
                                      <p:cBhvr>
                                        <p:cTn id="128" dur="1000"/>
                                        <p:tgtEl>
                                          <p:spTgt spid="74"/>
                                        </p:tgtEl>
                                      </p:cBhvr>
                                    </p:animEffect>
                                    <p:anim calcmode="lin" valueType="num">
                                      <p:cBhvr>
                                        <p:cTn id="129" dur="1000" fill="hold"/>
                                        <p:tgtEl>
                                          <p:spTgt spid="74"/>
                                        </p:tgtEl>
                                        <p:attrNameLst>
                                          <p:attrName>ppt_x</p:attrName>
                                        </p:attrNameLst>
                                      </p:cBhvr>
                                      <p:tavLst>
                                        <p:tav tm="0">
                                          <p:val>
                                            <p:strVal val="#ppt_x"/>
                                          </p:val>
                                        </p:tav>
                                        <p:tav tm="100000">
                                          <p:val>
                                            <p:strVal val="#ppt_x"/>
                                          </p:val>
                                        </p:tav>
                                      </p:tavLst>
                                    </p:anim>
                                    <p:anim calcmode="lin" valueType="num">
                                      <p:cBhvr>
                                        <p:cTn id="130" dur="1000" fill="hold"/>
                                        <p:tgtEl>
                                          <p:spTgt spid="74"/>
                                        </p:tgtEl>
                                        <p:attrNameLst>
                                          <p:attrName>ppt_y</p:attrName>
                                        </p:attrNameLst>
                                      </p:cBhvr>
                                      <p:tavLst>
                                        <p:tav tm="0">
                                          <p:val>
                                            <p:strVal val="#ppt_y-.1"/>
                                          </p:val>
                                        </p:tav>
                                        <p:tav tm="100000">
                                          <p:val>
                                            <p:strVal val="#ppt_y"/>
                                          </p:val>
                                        </p:tav>
                                      </p:tavLst>
                                    </p:anim>
                                  </p:childTnLst>
                                </p:cTn>
                              </p:par>
                              <p:par>
                                <p:cTn id="131" presetID="10" presetClass="exit" presetSubtype="0" fill="hold" grpId="1" nodeType="withEffect">
                                  <p:stCondLst>
                                    <p:cond delay="58100"/>
                                  </p:stCondLst>
                                  <p:childTnLst>
                                    <p:animEffect transition="out" filter="fade">
                                      <p:cBhvr>
                                        <p:cTn id="132" dur="500"/>
                                        <p:tgtEl>
                                          <p:spTgt spid="74"/>
                                        </p:tgtEl>
                                      </p:cBhvr>
                                    </p:animEffect>
                                    <p:set>
                                      <p:cBhvr>
                                        <p:cTn id="133" dur="1" fill="hold">
                                          <p:stCondLst>
                                            <p:cond delay="499"/>
                                          </p:stCondLst>
                                        </p:cTn>
                                        <p:tgtEl>
                                          <p:spTgt spid="74"/>
                                        </p:tgtEl>
                                        <p:attrNameLst>
                                          <p:attrName>style.visibility</p:attrName>
                                        </p:attrNameLst>
                                      </p:cBhvr>
                                      <p:to>
                                        <p:strVal val="hidden"/>
                                      </p:to>
                                    </p:set>
                                  </p:childTnLst>
                                </p:cTn>
                              </p:par>
                              <p:par>
                                <p:cTn id="134" presetID="10" presetClass="exit" presetSubtype="0" fill="hold" nodeType="withEffect">
                                  <p:stCondLst>
                                    <p:cond delay="58100"/>
                                  </p:stCondLst>
                                  <p:childTnLst>
                                    <p:animEffect transition="out" filter="fade">
                                      <p:cBhvr>
                                        <p:cTn id="135" dur="500"/>
                                        <p:tgtEl>
                                          <p:spTgt spid="68"/>
                                        </p:tgtEl>
                                      </p:cBhvr>
                                    </p:animEffect>
                                    <p:set>
                                      <p:cBhvr>
                                        <p:cTn id="136" dur="1" fill="hold">
                                          <p:stCondLst>
                                            <p:cond delay="499"/>
                                          </p:stCondLst>
                                        </p:cTn>
                                        <p:tgtEl>
                                          <p:spTgt spid="68"/>
                                        </p:tgtEl>
                                        <p:attrNameLst>
                                          <p:attrName>style.visibility</p:attrName>
                                        </p:attrNameLst>
                                      </p:cBhvr>
                                      <p:to>
                                        <p:strVal val="hidden"/>
                                      </p:to>
                                    </p:set>
                                  </p:childTnLst>
                                </p:cTn>
                              </p:par>
                              <p:par>
                                <p:cTn id="137" presetID="10" presetClass="exit" presetSubtype="0" fill="hold" nodeType="withEffect">
                                  <p:stCondLst>
                                    <p:cond delay="58100"/>
                                  </p:stCondLst>
                                  <p:childTnLst>
                                    <p:animEffect transition="out" filter="fade">
                                      <p:cBhvr>
                                        <p:cTn id="138" dur="500"/>
                                        <p:tgtEl>
                                          <p:spTgt spid="71"/>
                                        </p:tgtEl>
                                      </p:cBhvr>
                                    </p:animEffect>
                                    <p:set>
                                      <p:cBhvr>
                                        <p:cTn id="139" dur="1" fill="hold">
                                          <p:stCondLst>
                                            <p:cond delay="499"/>
                                          </p:stCondLst>
                                        </p:cTn>
                                        <p:tgtEl>
                                          <p:spTgt spid="71"/>
                                        </p:tgtEl>
                                        <p:attrNameLst>
                                          <p:attrName>style.visibility</p:attrName>
                                        </p:attrNameLst>
                                      </p:cBhvr>
                                      <p:to>
                                        <p:strVal val="hidden"/>
                                      </p:to>
                                    </p:set>
                                  </p:childTnLst>
                                </p:cTn>
                              </p:par>
                              <p:par>
                                <p:cTn id="140" presetID="10" presetClass="exit" presetSubtype="0" fill="hold" grpId="1" nodeType="withEffect">
                                  <p:stCondLst>
                                    <p:cond delay="58100"/>
                                  </p:stCondLst>
                                  <p:childTnLst>
                                    <p:animEffect transition="out" filter="fade">
                                      <p:cBhvr>
                                        <p:cTn id="141" dur="500"/>
                                        <p:tgtEl>
                                          <p:spTgt spid="10"/>
                                        </p:tgtEl>
                                      </p:cBhvr>
                                    </p:animEffect>
                                    <p:set>
                                      <p:cBhvr>
                                        <p:cTn id="142" dur="1" fill="hold">
                                          <p:stCondLst>
                                            <p:cond delay="499"/>
                                          </p:stCondLst>
                                        </p:cTn>
                                        <p:tgtEl>
                                          <p:spTgt spid="10"/>
                                        </p:tgtEl>
                                        <p:attrNameLst>
                                          <p:attrName>style.visibility</p:attrName>
                                        </p:attrNameLst>
                                      </p:cBhvr>
                                      <p:to>
                                        <p:strVal val="hidden"/>
                                      </p:to>
                                    </p:set>
                                  </p:childTnLst>
                                </p:cTn>
                              </p:par>
                              <p:par>
                                <p:cTn id="143" presetID="22" presetClass="entr" presetSubtype="2" fill="hold" grpId="0" nodeType="withEffect">
                                  <p:stCondLst>
                                    <p:cond delay="61200"/>
                                  </p:stCondLst>
                                  <p:childTnLst>
                                    <p:set>
                                      <p:cBhvr>
                                        <p:cTn id="144" dur="1" fill="hold">
                                          <p:stCondLst>
                                            <p:cond delay="0"/>
                                          </p:stCondLst>
                                        </p:cTn>
                                        <p:tgtEl>
                                          <p:spTgt spid="30"/>
                                        </p:tgtEl>
                                        <p:attrNameLst>
                                          <p:attrName>style.visibility</p:attrName>
                                        </p:attrNameLst>
                                      </p:cBhvr>
                                      <p:to>
                                        <p:strVal val="visible"/>
                                      </p:to>
                                    </p:set>
                                    <p:animEffect transition="in" filter="wipe(right)">
                                      <p:cBhvr>
                                        <p:cTn id="145" dur="1000"/>
                                        <p:tgtEl>
                                          <p:spTgt spid="30"/>
                                        </p:tgtEl>
                                      </p:cBhvr>
                                    </p:animEffect>
                                  </p:childTnLst>
                                </p:cTn>
                              </p:par>
                              <p:par>
                                <p:cTn id="146" presetID="22" presetClass="entr" presetSubtype="1" fill="hold" grpId="0" nodeType="withEffect">
                                  <p:stCondLst>
                                    <p:cond delay="62500"/>
                                  </p:stCondLst>
                                  <p:childTnLst>
                                    <p:set>
                                      <p:cBhvr>
                                        <p:cTn id="147" dur="1" fill="hold">
                                          <p:stCondLst>
                                            <p:cond delay="0"/>
                                          </p:stCondLst>
                                        </p:cTn>
                                        <p:tgtEl>
                                          <p:spTgt spid="38"/>
                                        </p:tgtEl>
                                        <p:attrNameLst>
                                          <p:attrName>style.visibility</p:attrName>
                                        </p:attrNameLst>
                                      </p:cBhvr>
                                      <p:to>
                                        <p:strVal val="visible"/>
                                      </p:to>
                                    </p:set>
                                    <p:animEffect transition="in" filter="wipe(up)">
                                      <p:cBhvr>
                                        <p:cTn id="148" dur="1000"/>
                                        <p:tgtEl>
                                          <p:spTgt spid="38"/>
                                        </p:tgtEl>
                                      </p:cBhvr>
                                    </p:animEffect>
                                  </p:childTnLst>
                                </p:cTn>
                              </p:par>
                              <p:par>
                                <p:cTn id="149" presetID="22" presetClass="entr" presetSubtype="2" fill="hold" grpId="0" nodeType="withEffect">
                                  <p:stCondLst>
                                    <p:cond delay="63900"/>
                                  </p:stCondLst>
                                  <p:childTnLst>
                                    <p:set>
                                      <p:cBhvr>
                                        <p:cTn id="150" dur="1" fill="hold">
                                          <p:stCondLst>
                                            <p:cond delay="0"/>
                                          </p:stCondLst>
                                        </p:cTn>
                                        <p:tgtEl>
                                          <p:spTgt spid="31"/>
                                        </p:tgtEl>
                                        <p:attrNameLst>
                                          <p:attrName>style.visibility</p:attrName>
                                        </p:attrNameLst>
                                      </p:cBhvr>
                                      <p:to>
                                        <p:strVal val="visible"/>
                                      </p:to>
                                    </p:set>
                                    <p:animEffect transition="in" filter="wipe(right)">
                                      <p:cBhvr>
                                        <p:cTn id="151" dur="900"/>
                                        <p:tgtEl>
                                          <p:spTgt spid="31"/>
                                        </p:tgtEl>
                                      </p:cBhvr>
                                    </p:animEffect>
                                  </p:childTnLst>
                                </p:cTn>
                              </p:par>
                              <p:par>
                                <p:cTn id="152" presetID="22" presetClass="entr" presetSubtype="1" fill="hold" grpId="0" nodeType="withEffect">
                                  <p:stCondLst>
                                    <p:cond delay="65300"/>
                                  </p:stCondLst>
                                  <p:childTnLst>
                                    <p:set>
                                      <p:cBhvr>
                                        <p:cTn id="153" dur="1" fill="hold">
                                          <p:stCondLst>
                                            <p:cond delay="0"/>
                                          </p:stCondLst>
                                        </p:cTn>
                                        <p:tgtEl>
                                          <p:spTgt spid="40"/>
                                        </p:tgtEl>
                                        <p:attrNameLst>
                                          <p:attrName>style.visibility</p:attrName>
                                        </p:attrNameLst>
                                      </p:cBhvr>
                                      <p:to>
                                        <p:strVal val="visible"/>
                                      </p:to>
                                    </p:set>
                                    <p:animEffect transition="in" filter="wipe(up)">
                                      <p:cBhvr>
                                        <p:cTn id="154" dur="1000"/>
                                        <p:tgtEl>
                                          <p:spTgt spid="40"/>
                                        </p:tgtEl>
                                      </p:cBhvr>
                                    </p:animEffect>
                                  </p:childTnLst>
                                </p:cTn>
                              </p:par>
                              <p:par>
                                <p:cTn id="155" presetID="22" presetClass="entr" presetSubtype="2" fill="hold" grpId="0" nodeType="withEffect">
                                  <p:stCondLst>
                                    <p:cond delay="66600"/>
                                  </p:stCondLst>
                                  <p:childTnLst>
                                    <p:set>
                                      <p:cBhvr>
                                        <p:cTn id="156" dur="1" fill="hold">
                                          <p:stCondLst>
                                            <p:cond delay="0"/>
                                          </p:stCondLst>
                                        </p:cTn>
                                        <p:tgtEl>
                                          <p:spTgt spid="47"/>
                                        </p:tgtEl>
                                        <p:attrNameLst>
                                          <p:attrName>style.visibility</p:attrName>
                                        </p:attrNameLst>
                                      </p:cBhvr>
                                      <p:to>
                                        <p:strVal val="visible"/>
                                      </p:to>
                                    </p:set>
                                    <p:animEffect transition="in" filter="wipe(right)">
                                      <p:cBhvr>
                                        <p:cTn id="157" dur="900"/>
                                        <p:tgtEl>
                                          <p:spTgt spid="47"/>
                                        </p:tgtEl>
                                      </p:cBhvr>
                                    </p:animEffect>
                                  </p:childTnLst>
                                </p:cTn>
                              </p:par>
                              <p:par>
                                <p:cTn id="158" presetID="22" presetClass="entr" presetSubtype="1" fill="hold" grpId="0" nodeType="withEffect">
                                  <p:stCondLst>
                                    <p:cond delay="67800"/>
                                  </p:stCondLst>
                                  <p:childTnLst>
                                    <p:set>
                                      <p:cBhvr>
                                        <p:cTn id="159" dur="1" fill="hold">
                                          <p:stCondLst>
                                            <p:cond delay="0"/>
                                          </p:stCondLst>
                                        </p:cTn>
                                        <p:tgtEl>
                                          <p:spTgt spid="41"/>
                                        </p:tgtEl>
                                        <p:attrNameLst>
                                          <p:attrName>style.visibility</p:attrName>
                                        </p:attrNameLst>
                                      </p:cBhvr>
                                      <p:to>
                                        <p:strVal val="visible"/>
                                      </p:to>
                                    </p:set>
                                    <p:animEffect transition="in" filter="wipe(up)">
                                      <p:cBhvr>
                                        <p:cTn id="160" dur="1000"/>
                                        <p:tgtEl>
                                          <p:spTgt spid="41"/>
                                        </p:tgtEl>
                                      </p:cBhvr>
                                    </p:animEffect>
                                  </p:childTnLst>
                                </p:cTn>
                              </p:par>
                              <p:par>
                                <p:cTn id="161" presetID="22" presetClass="entr" presetSubtype="1" fill="hold" nodeType="withEffect">
                                  <p:stCondLst>
                                    <p:cond delay="69600"/>
                                  </p:stCondLst>
                                  <p:childTnLst>
                                    <p:set>
                                      <p:cBhvr>
                                        <p:cTn id="162" dur="1" fill="hold">
                                          <p:stCondLst>
                                            <p:cond delay="0"/>
                                          </p:stCondLst>
                                        </p:cTn>
                                        <p:tgtEl>
                                          <p:spTgt spid="15"/>
                                        </p:tgtEl>
                                        <p:attrNameLst>
                                          <p:attrName>style.visibility</p:attrName>
                                        </p:attrNameLst>
                                      </p:cBhvr>
                                      <p:to>
                                        <p:strVal val="visible"/>
                                      </p:to>
                                    </p:set>
                                    <p:animEffect transition="in" filter="wipe(up)">
                                      <p:cBhvr>
                                        <p:cTn id="163" dur="1000"/>
                                        <p:tgtEl>
                                          <p:spTgt spid="15"/>
                                        </p:tgtEl>
                                      </p:cBhvr>
                                    </p:animEffect>
                                  </p:childTnLst>
                                </p:cTn>
                              </p:par>
                              <p:par>
                                <p:cTn id="164" presetID="22" presetClass="entr" presetSubtype="1" fill="hold" grpId="0" nodeType="withEffect">
                                  <p:stCondLst>
                                    <p:cond delay="71400"/>
                                  </p:stCondLst>
                                  <p:childTnLst>
                                    <p:set>
                                      <p:cBhvr>
                                        <p:cTn id="165" dur="1" fill="hold">
                                          <p:stCondLst>
                                            <p:cond delay="0"/>
                                          </p:stCondLst>
                                        </p:cTn>
                                        <p:tgtEl>
                                          <p:spTgt spid="42"/>
                                        </p:tgtEl>
                                        <p:attrNameLst>
                                          <p:attrName>style.visibility</p:attrName>
                                        </p:attrNameLst>
                                      </p:cBhvr>
                                      <p:to>
                                        <p:strVal val="visible"/>
                                      </p:to>
                                    </p:set>
                                    <p:animEffect transition="in" filter="wipe(up)">
                                      <p:cBhvr>
                                        <p:cTn id="166" dur="1000"/>
                                        <p:tgtEl>
                                          <p:spTgt spid="42"/>
                                        </p:tgtEl>
                                      </p:cBhvr>
                                    </p:animEffect>
                                  </p:childTnLst>
                                </p:cTn>
                              </p:par>
                              <p:par>
                                <p:cTn id="167" presetID="22" presetClass="entr" presetSubtype="8" fill="hold" grpId="0" nodeType="withEffect">
                                  <p:stCondLst>
                                    <p:cond delay="72800"/>
                                  </p:stCondLst>
                                  <p:childTnLst>
                                    <p:set>
                                      <p:cBhvr>
                                        <p:cTn id="168" dur="1" fill="hold">
                                          <p:stCondLst>
                                            <p:cond delay="0"/>
                                          </p:stCondLst>
                                        </p:cTn>
                                        <p:tgtEl>
                                          <p:spTgt spid="49"/>
                                        </p:tgtEl>
                                        <p:attrNameLst>
                                          <p:attrName>style.visibility</p:attrName>
                                        </p:attrNameLst>
                                      </p:cBhvr>
                                      <p:to>
                                        <p:strVal val="visible"/>
                                      </p:to>
                                    </p:set>
                                    <p:animEffect transition="in" filter="wipe(left)">
                                      <p:cBhvr>
                                        <p:cTn id="169" dur="900"/>
                                        <p:tgtEl>
                                          <p:spTgt spid="49"/>
                                        </p:tgtEl>
                                      </p:cBhvr>
                                    </p:animEffect>
                                  </p:childTnLst>
                                </p:cTn>
                              </p:par>
                              <p:par>
                                <p:cTn id="170" presetID="22" presetClass="entr" presetSubtype="1" fill="hold" grpId="0" nodeType="withEffect">
                                  <p:stCondLst>
                                    <p:cond delay="73900"/>
                                  </p:stCondLst>
                                  <p:childTnLst>
                                    <p:set>
                                      <p:cBhvr>
                                        <p:cTn id="171" dur="1" fill="hold">
                                          <p:stCondLst>
                                            <p:cond delay="0"/>
                                          </p:stCondLst>
                                        </p:cTn>
                                        <p:tgtEl>
                                          <p:spTgt spid="39"/>
                                        </p:tgtEl>
                                        <p:attrNameLst>
                                          <p:attrName>style.visibility</p:attrName>
                                        </p:attrNameLst>
                                      </p:cBhvr>
                                      <p:to>
                                        <p:strVal val="visible"/>
                                      </p:to>
                                    </p:set>
                                    <p:animEffect transition="in" filter="wipe(up)">
                                      <p:cBhvr>
                                        <p:cTn id="172" dur="1000"/>
                                        <p:tgtEl>
                                          <p:spTgt spid="39"/>
                                        </p:tgtEl>
                                      </p:cBhvr>
                                    </p:animEffect>
                                  </p:childTnLst>
                                </p:cTn>
                              </p:par>
                              <p:par>
                                <p:cTn id="173" presetID="22" presetClass="entr" presetSubtype="8" fill="hold" grpId="0" nodeType="withEffect">
                                  <p:stCondLst>
                                    <p:cond delay="75100"/>
                                  </p:stCondLst>
                                  <p:childTnLst>
                                    <p:set>
                                      <p:cBhvr>
                                        <p:cTn id="174" dur="1" fill="hold">
                                          <p:stCondLst>
                                            <p:cond delay="0"/>
                                          </p:stCondLst>
                                        </p:cTn>
                                        <p:tgtEl>
                                          <p:spTgt spid="50"/>
                                        </p:tgtEl>
                                        <p:attrNameLst>
                                          <p:attrName>style.visibility</p:attrName>
                                        </p:attrNameLst>
                                      </p:cBhvr>
                                      <p:to>
                                        <p:strVal val="visible"/>
                                      </p:to>
                                    </p:set>
                                    <p:animEffect transition="in" filter="wipe(left)">
                                      <p:cBhvr>
                                        <p:cTn id="175" dur="900"/>
                                        <p:tgtEl>
                                          <p:spTgt spid="50"/>
                                        </p:tgtEl>
                                      </p:cBhvr>
                                    </p:animEffect>
                                  </p:childTnLst>
                                </p:cTn>
                              </p:par>
                              <p:par>
                                <p:cTn id="176" presetID="22" presetClass="entr" presetSubtype="1" fill="hold" grpId="0" nodeType="withEffect">
                                  <p:stCondLst>
                                    <p:cond delay="76200"/>
                                  </p:stCondLst>
                                  <p:childTnLst>
                                    <p:set>
                                      <p:cBhvr>
                                        <p:cTn id="177" dur="1" fill="hold">
                                          <p:stCondLst>
                                            <p:cond delay="0"/>
                                          </p:stCondLst>
                                        </p:cTn>
                                        <p:tgtEl>
                                          <p:spTgt spid="44"/>
                                        </p:tgtEl>
                                        <p:attrNameLst>
                                          <p:attrName>style.visibility</p:attrName>
                                        </p:attrNameLst>
                                      </p:cBhvr>
                                      <p:to>
                                        <p:strVal val="visible"/>
                                      </p:to>
                                    </p:set>
                                    <p:animEffect transition="in" filter="wipe(up)">
                                      <p:cBhvr>
                                        <p:cTn id="178" dur="1000"/>
                                        <p:tgtEl>
                                          <p:spTgt spid="44"/>
                                        </p:tgtEl>
                                      </p:cBhvr>
                                    </p:animEffect>
                                  </p:childTnLst>
                                </p:cTn>
                              </p:par>
                              <p:par>
                                <p:cTn id="179" presetID="22" presetClass="entr" presetSubtype="8" fill="hold" grpId="0" nodeType="withEffect">
                                  <p:stCondLst>
                                    <p:cond delay="78500"/>
                                  </p:stCondLst>
                                  <p:childTnLst>
                                    <p:set>
                                      <p:cBhvr>
                                        <p:cTn id="180" dur="1" fill="hold">
                                          <p:stCondLst>
                                            <p:cond delay="0"/>
                                          </p:stCondLst>
                                        </p:cTn>
                                        <p:tgtEl>
                                          <p:spTgt spid="36"/>
                                        </p:tgtEl>
                                        <p:attrNameLst>
                                          <p:attrName>style.visibility</p:attrName>
                                        </p:attrNameLst>
                                      </p:cBhvr>
                                      <p:to>
                                        <p:strVal val="visible"/>
                                      </p:to>
                                    </p:set>
                                    <p:animEffect transition="in" filter="wipe(left)">
                                      <p:cBhvr>
                                        <p:cTn id="181" dur="1000"/>
                                        <p:tgtEl>
                                          <p:spTgt spid="36"/>
                                        </p:tgtEl>
                                      </p:cBhvr>
                                    </p:animEffect>
                                  </p:childTnLst>
                                </p:cTn>
                              </p:par>
                              <p:par>
                                <p:cTn id="182" presetID="22" presetClass="entr" presetSubtype="1" fill="hold" grpId="0" nodeType="withEffect">
                                  <p:stCondLst>
                                    <p:cond delay="80000"/>
                                  </p:stCondLst>
                                  <p:childTnLst>
                                    <p:set>
                                      <p:cBhvr>
                                        <p:cTn id="183" dur="1" fill="hold">
                                          <p:stCondLst>
                                            <p:cond delay="0"/>
                                          </p:stCondLst>
                                        </p:cTn>
                                        <p:tgtEl>
                                          <p:spTgt spid="45"/>
                                        </p:tgtEl>
                                        <p:attrNameLst>
                                          <p:attrName>style.visibility</p:attrName>
                                        </p:attrNameLst>
                                      </p:cBhvr>
                                      <p:to>
                                        <p:strVal val="visible"/>
                                      </p:to>
                                    </p:set>
                                    <p:animEffect transition="in" filter="wipe(up)">
                                      <p:cBhvr>
                                        <p:cTn id="184" dur="1000"/>
                                        <p:tgtEl>
                                          <p:spTgt spid="45"/>
                                        </p:tgtEl>
                                      </p:cBhvr>
                                    </p:animEffect>
                                  </p:childTnLst>
                                </p:cTn>
                              </p:par>
                              <p:par>
                                <p:cTn id="185" presetID="26" presetClass="emph" presetSubtype="0" repeatCount="3000" fill="hold" grpId="1" nodeType="withEffect">
                                  <p:stCondLst>
                                    <p:cond delay="87200"/>
                                  </p:stCondLst>
                                  <p:childTnLst>
                                    <p:animEffect transition="out" filter="fade">
                                      <p:cBhvr>
                                        <p:cTn id="186" dur="500" tmFilter="0, 0; .2, .5; .8, .5; 1, 0"/>
                                        <p:tgtEl>
                                          <p:spTgt spid="39"/>
                                        </p:tgtEl>
                                      </p:cBhvr>
                                    </p:animEffect>
                                    <p:animScale>
                                      <p:cBhvr>
                                        <p:cTn id="187" dur="250" autoRev="1" fill="hold"/>
                                        <p:tgtEl>
                                          <p:spTgt spid="39"/>
                                        </p:tgtEl>
                                      </p:cBhvr>
                                      <p:by x="105000" y="105000"/>
                                    </p:animScale>
                                  </p:childTnLst>
                                </p:cTn>
                              </p:par>
                              <p:par>
                                <p:cTn id="188" presetID="26" presetClass="emph" presetSubtype="0" repeatCount="3000" fill="hold" grpId="1" nodeType="withEffect">
                                  <p:stCondLst>
                                    <p:cond delay="88600"/>
                                  </p:stCondLst>
                                  <p:childTnLst>
                                    <p:animEffect transition="out" filter="fade">
                                      <p:cBhvr>
                                        <p:cTn id="189" dur="500" tmFilter="0, 0; .2, .5; .8, .5; 1, 0"/>
                                        <p:tgtEl>
                                          <p:spTgt spid="44"/>
                                        </p:tgtEl>
                                      </p:cBhvr>
                                    </p:animEffect>
                                    <p:animScale>
                                      <p:cBhvr>
                                        <p:cTn id="190" dur="250" autoRev="1" fill="hold"/>
                                        <p:tgtEl>
                                          <p:spTgt spid="44"/>
                                        </p:tgtEl>
                                      </p:cBhvr>
                                      <p:by x="105000" y="105000"/>
                                    </p:animScale>
                                  </p:childTnLst>
                                </p:cTn>
                              </p:par>
                              <p:par>
                                <p:cTn id="191" presetID="26" presetClass="emph" presetSubtype="0" repeatCount="3000" fill="hold" grpId="1" nodeType="withEffect">
                                  <p:stCondLst>
                                    <p:cond delay="90400"/>
                                  </p:stCondLst>
                                  <p:childTnLst>
                                    <p:animEffect transition="out" filter="fade">
                                      <p:cBhvr>
                                        <p:cTn id="192" dur="500" tmFilter="0, 0; .2, .5; .8, .5; 1, 0"/>
                                        <p:tgtEl>
                                          <p:spTgt spid="45"/>
                                        </p:tgtEl>
                                      </p:cBhvr>
                                    </p:animEffect>
                                    <p:animScale>
                                      <p:cBhvr>
                                        <p:cTn id="193"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4" fill="hold" display="0">
                  <p:stCondLst>
                    <p:cond delay="indefinite"/>
                  </p:stCondLst>
                  <p:endCondLst>
                    <p:cond evt="onStopAudio" delay="0">
                      <p:tgtEl>
                        <p:sldTgt/>
                      </p:tgtEl>
                    </p:cond>
                  </p:endCondLst>
                </p:cTn>
                <p:tgtEl>
                  <p:spTgt spid="16"/>
                </p:tgtEl>
              </p:cMediaNode>
            </p:audio>
          </p:childTnLst>
        </p:cTn>
      </p:par>
    </p:tnLst>
    <p:bldLst>
      <p:bldP spid="74" grpId="0"/>
      <p:bldP spid="74" grpId="1"/>
      <p:bldP spid="21" grpId="0"/>
      <p:bldP spid="29" grpId="0" animBg="1"/>
      <p:bldP spid="22" grpId="0"/>
      <p:bldP spid="22" grpId="1"/>
      <p:bldP spid="23" grpId="0"/>
      <p:bldP spid="23" grpId="1"/>
      <p:bldP spid="25" grpId="0" animBg="1"/>
      <p:bldP spid="25" grpId="1" animBg="1"/>
      <p:bldP spid="51" grpId="0"/>
      <p:bldP spid="51" grpId="1"/>
      <p:bldP spid="52" grpId="0"/>
      <p:bldP spid="52" grpId="1"/>
      <p:bldP spid="54" grpId="0"/>
      <p:bldP spid="54" grpId="1"/>
      <p:bldP spid="56" grpId="0" animBg="1"/>
      <p:bldP spid="56" grpId="1" animBg="1"/>
      <p:bldP spid="58" grpId="0" animBg="1"/>
      <p:bldP spid="58" grpId="1" animBg="1"/>
      <p:bldP spid="67" grpId="0"/>
      <p:bldP spid="67" grpId="1"/>
      <p:bldP spid="10" grpId="0" animBg="1"/>
      <p:bldP spid="10" grpId="1" animBg="1"/>
      <p:bldP spid="30" grpId="0" animBg="1"/>
      <p:bldP spid="36" grpId="0" animBg="1"/>
      <p:bldP spid="38" grpId="0" animBg="1"/>
      <p:bldP spid="39" grpId="0" animBg="1"/>
      <p:bldP spid="39" grpId="1" animBg="1"/>
      <p:bldP spid="40" grpId="0" animBg="1"/>
      <p:bldP spid="41" grpId="0" animBg="1"/>
      <p:bldP spid="42" grpId="0" animBg="1"/>
      <p:bldP spid="44" grpId="0" animBg="1"/>
      <p:bldP spid="44" grpId="1" animBg="1"/>
      <p:bldP spid="45" grpId="0" animBg="1"/>
      <p:bldP spid="45" grpId="1" animBg="1"/>
      <p:bldP spid="47" grpId="0" animBg="1"/>
      <p:bldP spid="50" grpId="0" animBg="1"/>
      <p:bldP spid="66" grpId="0" animBg="1"/>
      <p:bldP spid="66" grpId="1" animBg="1"/>
      <p:bldP spid="49"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9" name="文本框 8"/>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网状模型的数据结构</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5016758"/>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网状模型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满足下面两个条件的基本层次联系的集合：</a:t>
            </a:r>
          </a:p>
          <a:p>
            <a:pPr marL="0" indent="45720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允许一个以上的结点无双亲；</a:t>
            </a:r>
          </a:p>
          <a:p>
            <a:pPr marL="0" indent="457200" eaLnBrk="1" hangingPunct="1">
              <a:spcBef>
                <a:spcPct val="50000"/>
              </a:spcBef>
              <a:buSzTx/>
              <a:buNone/>
            </a:pP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一个结点可以有多于一个的双亲</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表示方法（与层次数据模型相同）</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实体型：用记录类型描述</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    每个</a:t>
            </a:r>
            <a:r>
              <a:rPr lang="zh-CN" altLang="en-US" sz="2000" dirty="0">
                <a:latin typeface="Times New Roman" panose="02020603050405020304" pitchFamily="18" charset="0"/>
                <a:cs typeface="Times New Roman" panose="02020603050405020304" pitchFamily="18" charset="0"/>
              </a:rPr>
              <a:t>结点表示一个记录类型（实体）</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属性：用字段描述</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   每个</a:t>
            </a:r>
            <a:r>
              <a:rPr lang="zh-CN" altLang="en-US" sz="2000" dirty="0">
                <a:latin typeface="Times New Roman" panose="02020603050405020304" pitchFamily="18" charset="0"/>
                <a:cs typeface="Times New Roman" panose="02020603050405020304" pitchFamily="18" charset="0"/>
              </a:rPr>
              <a:t>记录类型可包含若干个字段</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联系：用结点之间的连线表示记录类型（实体）之</a:t>
            </a:r>
          </a:p>
          <a:p>
            <a:pPr marL="0" indent="45720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   间</a:t>
            </a:r>
            <a:r>
              <a:rPr lang="zh-CN" altLang="en-US" sz="2000" dirty="0">
                <a:latin typeface="Times New Roman" panose="02020603050405020304" pitchFamily="18" charset="0"/>
                <a:cs typeface="Times New Roman" panose="02020603050405020304" pitchFamily="18" charset="0"/>
              </a:rPr>
              <a:t>的一对多的父子</a:t>
            </a:r>
            <a:r>
              <a:rPr lang="zh-CN" altLang="en-US" sz="2000" dirty="0" smtClean="0">
                <a:latin typeface="Times New Roman" panose="02020603050405020304" pitchFamily="18" charset="0"/>
                <a:cs typeface="Times New Roman" panose="02020603050405020304" pitchFamily="18" charset="0"/>
              </a:rPr>
              <a:t>联系</a:t>
            </a:r>
            <a:endParaRPr lang="zh-CN" altLang="en-US" sz="2000" dirty="0">
              <a:latin typeface="Times New Roman" panose="02020603050405020304" pitchFamily="18" charset="0"/>
              <a:cs typeface="Times New Roman" panose="02020603050405020304" pitchFamily="18" charset="0"/>
            </a:endParaRPr>
          </a:p>
        </p:txBody>
      </p:sp>
      <p:pic>
        <p:nvPicPr>
          <p:cNvPr id="4" name="Voice4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225800"/>
            <a:ext cx="406400" cy="406400"/>
          </a:xfrm>
          <a:prstGeom prst="rect">
            <a:avLst/>
          </a:prstGeom>
        </p:spPr>
      </p:pic>
    </p:spTree>
    <p:extLst>
      <p:ext uri="{BB962C8B-B14F-4D97-AF65-F5344CB8AC3E}">
        <p14:creationId xmlns:p14="http://schemas.microsoft.com/office/powerpoint/2010/main" val="8244403"/>
      </p:ext>
    </p:extLst>
  </p:cSld>
  <p:clrMapOvr>
    <a:masterClrMapping/>
  </p:clrMapOvr>
  <mc:AlternateContent xmlns:mc="http://schemas.openxmlformats.org/markup-compatibility/2006" xmlns:p14="http://schemas.microsoft.com/office/powerpoint/2010/main">
    <mc:Choice Requires="p14">
      <p:transition p14:dur="10" advTm="47000"/>
    </mc:Choice>
    <mc:Fallback xmlns="">
      <p:transition advTm="4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288" fill="hold"/>
                                        <p:tgtEl>
                                          <p:spTgt spid="4"/>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700"/>
                                        <p:tgtEl>
                                          <p:spTgt spid="9"/>
                                        </p:tgtEl>
                                      </p:cBhvr>
                                    </p:animEffect>
                                  </p:childTnLst>
                                </p:cTn>
                              </p:par>
                              <p:par>
                                <p:cTn id="10" presetID="10" presetClass="entr" presetSubtype="0" fill="hold" grpId="0" nodeType="withEffect">
                                  <p:stCondLst>
                                    <p:cond delay="38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9" name="文本框 8"/>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网状模型的操纵与完整性约束</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2092881"/>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网状数据库系统（如</a:t>
            </a:r>
            <a:r>
              <a:rPr lang="en-US" altLang="zh-CN" sz="2000" dirty="0">
                <a:latin typeface="Times New Roman" panose="02020603050405020304" pitchFamily="18" charset="0"/>
                <a:cs typeface="Times New Roman" panose="02020603050405020304" pitchFamily="18" charset="0"/>
              </a:rPr>
              <a:t>DBTG</a:t>
            </a:r>
            <a:r>
              <a:rPr lang="zh-CN" altLang="en-US" sz="2000" dirty="0">
                <a:latin typeface="Times New Roman" panose="02020603050405020304" pitchFamily="18" charset="0"/>
                <a:cs typeface="Times New Roman" panose="02020603050405020304" pitchFamily="18" charset="0"/>
              </a:rPr>
              <a:t>）对数据操纵</a:t>
            </a:r>
            <a:r>
              <a:rPr lang="zh-CN" altLang="en-US" sz="2000" dirty="0" smtClean="0">
                <a:latin typeface="Times New Roman" panose="02020603050405020304" pitchFamily="18" charset="0"/>
                <a:cs typeface="Times New Roman" panose="02020603050405020304" pitchFamily="18" charset="0"/>
              </a:rPr>
              <a:t>加了</a:t>
            </a:r>
            <a:r>
              <a:rPr lang="zh-CN" altLang="en-US" sz="2000" dirty="0">
                <a:latin typeface="Times New Roman" panose="02020603050405020304" pitchFamily="18" charset="0"/>
                <a:cs typeface="Times New Roman" panose="02020603050405020304" pitchFamily="18" charset="0"/>
              </a:rPr>
              <a:t>一些限制，提供了一定的完整性约束</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码：唯一标识记录的数据项的集合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一个联系中双亲记录与子女记录之间是一对多联系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支持双亲记录和子女记录之间某些约束条件 </a:t>
            </a:r>
          </a:p>
        </p:txBody>
      </p:sp>
      <p:pic>
        <p:nvPicPr>
          <p:cNvPr id="5" name="Voice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2752" y="4005064"/>
            <a:ext cx="406400" cy="406400"/>
          </a:xfrm>
          <a:prstGeom prst="rect">
            <a:avLst/>
          </a:prstGeom>
        </p:spPr>
      </p:pic>
    </p:spTree>
    <p:extLst>
      <p:ext uri="{BB962C8B-B14F-4D97-AF65-F5344CB8AC3E}">
        <p14:creationId xmlns:p14="http://schemas.microsoft.com/office/powerpoint/2010/main" val="2176277903"/>
      </p:ext>
    </p:extLst>
  </p:cSld>
  <p:clrMapOvr>
    <a:masterClrMapping/>
  </p:clrMapOvr>
  <mc:AlternateContent xmlns:mc="http://schemas.openxmlformats.org/markup-compatibility/2006" xmlns:p14="http://schemas.microsoft.com/office/powerpoint/2010/main">
    <mc:Choice Requires="p14">
      <p:transition p14:dur="10" advTm="34000"/>
    </mc:Choice>
    <mc:Fallback xmlns="">
      <p:transition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208"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700"/>
                                        <p:tgtEl>
                                          <p:spTgt spid="9"/>
                                        </p:tgtEl>
                                      </p:cBhvr>
                                    </p:animEffect>
                                  </p:childTnLst>
                                </p:cTn>
                              </p:par>
                              <p:par>
                                <p:cTn id="10" presetID="10" presetClass="entr" presetSubtype="0" fill="hold" grpId="0" nodeType="withEffect">
                                  <p:stCondLst>
                                    <p:cond delay="56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1.2.6</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层次</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9" name="文本框 8"/>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网状模型的优缺点</a:t>
            </a:r>
          </a:p>
        </p:txBody>
      </p:sp>
      <p:sp>
        <p:nvSpPr>
          <p:cNvPr id="1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538792" cy="3477875"/>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优点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能够更为直接地描述现实世界，如一个结点可以有多个双亲</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具有良好的性能，存取效率较高</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缺点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结构比较复杂，而且随着应用环境的扩大，数据库的结构就变得越来越复杂，不利于最终用户掌握</a:t>
            </a:r>
          </a:p>
          <a:p>
            <a:pPr indent="342900" eaLnBrk="1" hangingPunct="1">
              <a:spcBef>
                <a:spcPct val="50000"/>
              </a:spcBef>
              <a:buSzTx/>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DDL</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DML</a:t>
            </a:r>
            <a:r>
              <a:rPr lang="zh-CN" altLang="en-US" sz="2000" dirty="0">
                <a:latin typeface="Times New Roman" panose="02020603050405020304" pitchFamily="18" charset="0"/>
                <a:cs typeface="Times New Roman" panose="02020603050405020304" pitchFamily="18" charset="0"/>
              </a:rPr>
              <a:t>语言复杂，用户不容易使用</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记录之间联系是通过存取路径实现的，用户必须了解系统结构的细节</a:t>
            </a:r>
          </a:p>
        </p:txBody>
      </p:sp>
      <p:pic>
        <p:nvPicPr>
          <p:cNvPr id="4" name="Voice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784" y="3225800"/>
            <a:ext cx="406400" cy="406400"/>
          </a:xfrm>
          <a:prstGeom prst="rect">
            <a:avLst/>
          </a:prstGeom>
        </p:spPr>
      </p:pic>
    </p:spTree>
    <p:extLst>
      <p:ext uri="{BB962C8B-B14F-4D97-AF65-F5344CB8AC3E}">
        <p14:creationId xmlns:p14="http://schemas.microsoft.com/office/powerpoint/2010/main" val="1409092832"/>
      </p:ext>
    </p:extLst>
  </p:cSld>
  <p:clrMapOvr>
    <a:masterClrMapping/>
  </p:clrMapOvr>
  <mc:AlternateContent xmlns:mc="http://schemas.openxmlformats.org/markup-compatibility/2006" xmlns:p14="http://schemas.microsoft.com/office/powerpoint/2010/main">
    <mc:Choice Requires="p14">
      <p:transition p14:dur="10" advTm="43000"/>
    </mc:Choice>
    <mc:Fallback xmlns="">
      <p:transition advTm="4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717" fill="hold"/>
                                        <p:tgtEl>
                                          <p:spTgt spid="4"/>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9"/>
                                        </p:tgtEl>
                                        <p:attrNameLst>
                                          <p:attrName>style.visibility</p:attrName>
                                        </p:attrNameLst>
                                      </p:cBhvr>
                                      <p:to>
                                        <p:strVal val="visible"/>
                                      </p:to>
                                    </p:set>
                                    <p:animEffect transition="in" filter="fade">
                                      <p:cBhvr>
                                        <p:cTn id="9" dur="700"/>
                                        <p:tgtEl>
                                          <p:spTgt spid="9"/>
                                        </p:tgtEl>
                                      </p:cBhvr>
                                    </p:animEffect>
                                  </p:childTnLst>
                                </p:cTn>
                              </p:par>
                              <p:par>
                                <p:cTn id="10" presetID="10" presetClass="entr" presetSubtype="0" fill="hold" grpId="0" nodeType="withEffect">
                                  <p:stCondLst>
                                    <p:cond delay="4300"/>
                                  </p:stCondLst>
                                  <p:iterate type="lt">
                                    <p:tmPct val="24146"/>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1.2.7</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关系模型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文本框 6"/>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关系模型的数据结构 </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4001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在</a:t>
            </a:r>
            <a:r>
              <a:rPr lang="zh-CN" altLang="en-US" sz="2000" dirty="0">
                <a:solidFill>
                  <a:srgbClr val="0071C1"/>
                </a:solidFill>
                <a:latin typeface="Times New Roman" panose="02020603050405020304" pitchFamily="18" charset="0"/>
                <a:cs typeface="Times New Roman" panose="02020603050405020304" pitchFamily="18" charset="0"/>
              </a:rPr>
              <a:t>用户观点</a:t>
            </a:r>
            <a:r>
              <a:rPr lang="zh-CN" altLang="en-US" sz="2000" dirty="0">
                <a:latin typeface="Times New Roman" panose="02020603050405020304" pitchFamily="18" charset="0"/>
                <a:cs typeface="Times New Roman" panose="02020603050405020304" pitchFamily="18" charset="0"/>
              </a:rPr>
              <a:t>下，关系模型中数据的逻辑结构是一张二维表，它由行和列组成。</a:t>
            </a:r>
          </a:p>
        </p:txBody>
      </p:sp>
      <p:graphicFrame>
        <p:nvGraphicFramePr>
          <p:cNvPr id="9" name="Group 1284"/>
          <p:cNvGraphicFramePr>
            <a:graphicFrameLocks/>
          </p:cNvGraphicFramePr>
          <p:nvPr>
            <p:extLst>
              <p:ext uri="{D42A27DB-BD31-4B8C-83A1-F6EECF244321}">
                <p14:modId xmlns:p14="http://schemas.microsoft.com/office/powerpoint/2010/main" val="1771811591"/>
              </p:ext>
            </p:extLst>
          </p:nvPr>
        </p:nvGraphicFramePr>
        <p:xfrm>
          <a:off x="2855119" y="2439091"/>
          <a:ext cx="6481762" cy="2386213"/>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学  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姓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年  龄</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性  别</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系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年  级</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2013004</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王小明</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19</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社会学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2013006</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黄大鹏</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商品学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张文斌</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法律</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Box 1224"/>
          <p:cNvSpPr txBox="1">
            <a:spLocks noChangeArrowheads="1"/>
          </p:cNvSpPr>
          <p:nvPr/>
        </p:nvSpPr>
        <p:spPr bwMode="auto">
          <a:xfrm>
            <a:off x="5422578" y="4982268"/>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学生登记表</a:t>
            </a:r>
          </a:p>
        </p:txBody>
      </p:sp>
      <p:graphicFrame>
        <p:nvGraphicFramePr>
          <p:cNvPr id="11" name="Group 1284"/>
          <p:cNvGraphicFramePr>
            <a:graphicFrameLocks/>
          </p:cNvGraphicFramePr>
          <p:nvPr>
            <p:extLst>
              <p:ext uri="{D42A27DB-BD31-4B8C-83A1-F6EECF244321}">
                <p14:modId xmlns:p14="http://schemas.microsoft.com/office/powerpoint/2010/main" val="4236785192"/>
              </p:ext>
            </p:extLst>
          </p:nvPr>
        </p:nvGraphicFramePr>
        <p:xfrm>
          <a:off x="2855119" y="2439091"/>
          <a:ext cx="6481762" cy="2386213"/>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学  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姓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年  龄</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性  别</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系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年  级</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2013004</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王小明</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19</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社会学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2013006</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黄大鹏</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商品学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张文斌</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法律</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Box 1224"/>
          <p:cNvSpPr txBox="1">
            <a:spLocks noChangeArrowheads="1"/>
          </p:cNvSpPr>
          <p:nvPr/>
        </p:nvSpPr>
        <p:spPr bwMode="auto">
          <a:xfrm>
            <a:off x="9622515" y="2957527"/>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FF0000"/>
                </a:solidFill>
              </a:rPr>
              <a:t>元组</a:t>
            </a:r>
          </a:p>
        </p:txBody>
      </p:sp>
      <p:graphicFrame>
        <p:nvGraphicFramePr>
          <p:cNvPr id="13" name="Group 1284"/>
          <p:cNvGraphicFramePr>
            <a:graphicFrameLocks/>
          </p:cNvGraphicFramePr>
          <p:nvPr>
            <p:extLst>
              <p:ext uri="{D42A27DB-BD31-4B8C-83A1-F6EECF244321}">
                <p14:modId xmlns:p14="http://schemas.microsoft.com/office/powerpoint/2010/main" val="1428795156"/>
              </p:ext>
            </p:extLst>
          </p:nvPr>
        </p:nvGraphicFramePr>
        <p:xfrm>
          <a:off x="2855119" y="2439091"/>
          <a:ext cx="6481762" cy="2386213"/>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学  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姓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年  龄</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性  别</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系  名</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年  级</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2013004</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王小明</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19</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社会学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2013006</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黄大鹏</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男</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商品学</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6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2013008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张文斌</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18</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女</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法律</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2013</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13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txBody>
                  <a:tcP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Text Box 1224"/>
          <p:cNvSpPr txBox="1">
            <a:spLocks noChangeArrowheads="1"/>
          </p:cNvSpPr>
          <p:nvPr/>
        </p:nvSpPr>
        <p:spPr bwMode="auto">
          <a:xfrm>
            <a:off x="1917988" y="2439093"/>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smtClean="0">
                <a:solidFill>
                  <a:srgbClr val="FF0000"/>
                </a:solidFill>
              </a:rPr>
              <a:t>属性</a:t>
            </a:r>
            <a:endParaRPr lang="zh-CN" altLang="en-US" sz="1800" dirty="0">
              <a:solidFill>
                <a:srgbClr val="FF0000"/>
              </a:solidFill>
            </a:endParaRPr>
          </a:p>
        </p:txBody>
      </p:sp>
      <p:pic>
        <p:nvPicPr>
          <p:cNvPr id="5" name="Voic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63936" y="3717032"/>
            <a:ext cx="406400" cy="406400"/>
          </a:xfrm>
          <a:prstGeom prst="rect">
            <a:avLst/>
          </a:prstGeom>
        </p:spPr>
      </p:pic>
    </p:spTree>
    <p:extLst>
      <p:ext uri="{BB962C8B-B14F-4D97-AF65-F5344CB8AC3E}">
        <p14:creationId xmlns:p14="http://schemas.microsoft.com/office/powerpoint/2010/main" val="2908401067"/>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64"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0"/>
                                  </p:stCondLst>
                                  <p:iterate type="lt">
                                    <p:tmPct val="45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700"/>
                                        <p:tgtEl>
                                          <p:spTgt spid="7"/>
                                        </p:tgtEl>
                                      </p:cBhvr>
                                    </p:animEffect>
                                  </p:childTnLst>
                                </p:cTn>
                              </p:par>
                              <p:par>
                                <p:cTn id="16" presetID="10" presetClass="entr" presetSubtype="0" fill="hold" grpId="0" nodeType="withEffect">
                                  <p:stCondLst>
                                    <p:cond delay="3700"/>
                                  </p:stCondLst>
                                  <p:iterate type="lt">
                                    <p:tmPct val="24146"/>
                                  </p:iterate>
                                  <p:childTnLst>
                                    <p:set>
                                      <p:cBhvr>
                                        <p:cTn id="17" dur="1" fill="hold">
                                          <p:stCondLst>
                                            <p:cond delay="0"/>
                                          </p:stCondLst>
                                        </p:cTn>
                                        <p:tgtEl>
                                          <p:spTgt spid="8"/>
                                        </p:tgtEl>
                                        <p:attrNameLst>
                                          <p:attrName>style.visibility</p:attrName>
                                        </p:attrNameLst>
                                      </p:cBhvr>
                                      <p:to>
                                        <p:strVal val="visible"/>
                                      </p:to>
                                    </p:set>
                                    <p:animEffect transition="in" filter="fade">
                                      <p:cBhvr>
                                        <p:cTn id="18" dur="1200"/>
                                        <p:tgtEl>
                                          <p:spTgt spid="8"/>
                                        </p:tgtEl>
                                      </p:cBhvr>
                                    </p:animEffect>
                                  </p:childTnLst>
                                </p:cTn>
                              </p:par>
                              <p:par>
                                <p:cTn id="19" presetID="22" presetClass="entr" presetSubtype="8" fill="hold" grpId="0" nodeType="withEffect">
                                  <p:stCondLst>
                                    <p:cond delay="81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100"/>
                                        <p:tgtEl>
                                          <p:spTgt spid="10"/>
                                        </p:tgtEl>
                                      </p:cBhvr>
                                    </p:animEffect>
                                  </p:childTnLst>
                                </p:cTn>
                              </p:par>
                              <p:par>
                                <p:cTn id="22" presetID="22" presetClass="entr" presetSubtype="1" fill="hold" nodeType="withEffect">
                                  <p:stCondLst>
                                    <p:cond delay="890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1300"/>
                                        <p:tgtEl>
                                          <p:spTgt spid="9"/>
                                        </p:tgtEl>
                                      </p:cBhvr>
                                    </p:animEffect>
                                  </p:childTnLst>
                                </p:cTn>
                              </p:par>
                              <p:par>
                                <p:cTn id="25" presetID="22" presetClass="entr" presetSubtype="1" fill="hold" nodeType="withEffect">
                                  <p:stCondLst>
                                    <p:cond delay="1010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1300"/>
                                        <p:tgtEl>
                                          <p:spTgt spid="11"/>
                                        </p:tgtEl>
                                      </p:cBhvr>
                                    </p:animEffect>
                                  </p:childTnLst>
                                </p:cTn>
                              </p:par>
                              <p:par>
                                <p:cTn id="28" presetID="47" presetClass="entr" presetSubtype="0" fill="hold" grpId="0" nodeType="withEffect">
                                  <p:stCondLst>
                                    <p:cond delay="11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22" presetClass="entr" presetSubtype="1" fill="hold" nodeType="withEffect">
                                  <p:stCondLst>
                                    <p:cond delay="1240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1300"/>
                                        <p:tgtEl>
                                          <p:spTgt spid="13"/>
                                        </p:tgtEl>
                                      </p:cBhvr>
                                    </p:animEffect>
                                  </p:childTnLst>
                                </p:cTn>
                              </p:par>
                              <p:par>
                                <p:cTn id="36" presetID="47" presetClass="entr" presetSubtype="0" fill="hold" grpId="0" nodeType="withEffect">
                                  <p:stCondLst>
                                    <p:cond delay="136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5"/>
                </p:tgtEl>
              </p:cMediaNode>
            </p:audio>
          </p:childTnLst>
        </p:cTn>
      </p:par>
    </p:tnLst>
    <p:bldLst>
      <p:bldP spid="2" grpId="0"/>
      <p:bldP spid="3" grpId="0"/>
      <p:bldP spid="7" grpId="0"/>
      <p:bldP spid="8" grpId="0"/>
      <p:bldP spid="10" grpId="0"/>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1.2.7</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关系模型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文本框 6"/>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关系模型的数据结构 </a:t>
            </a: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关系：一</a:t>
            </a:r>
            <a:r>
              <a:rPr lang="zh-CN" altLang="en-US" sz="2000" dirty="0">
                <a:latin typeface="Times New Roman" panose="02020603050405020304" pitchFamily="18" charset="0"/>
                <a:cs typeface="Times New Roman" panose="02020603050405020304" pitchFamily="18" charset="0"/>
              </a:rPr>
              <a:t>个关系对应通常说的一张表</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元组：表</a:t>
            </a:r>
            <a:r>
              <a:rPr lang="zh-CN" altLang="en-US" sz="2000" dirty="0">
                <a:latin typeface="Times New Roman" panose="02020603050405020304" pitchFamily="18" charset="0"/>
                <a:cs typeface="Times New Roman" panose="02020603050405020304" pitchFamily="18" charset="0"/>
              </a:rPr>
              <a:t>中的一行即为一个元组</a:t>
            </a: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属性：表</a:t>
            </a:r>
            <a:r>
              <a:rPr lang="zh-CN" altLang="en-US" sz="2000" dirty="0">
                <a:latin typeface="Times New Roman" panose="02020603050405020304" pitchFamily="18" charset="0"/>
                <a:cs typeface="Times New Roman" panose="02020603050405020304" pitchFamily="18" charset="0"/>
              </a:rPr>
              <a:t>中的一列即为一个属性，给每一个属性起一个名称即属性名</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主</a:t>
            </a:r>
            <a:r>
              <a:rPr lang="zh-CN" altLang="en-US" sz="2000" dirty="0" smtClean="0">
                <a:latin typeface="Times New Roman" panose="02020603050405020304" pitchFamily="18" charset="0"/>
                <a:cs typeface="Times New Roman" panose="02020603050405020304" pitchFamily="18" charset="0"/>
              </a:rPr>
              <a:t>码：也</a:t>
            </a:r>
            <a:r>
              <a:rPr lang="zh-CN" altLang="en-US" sz="2000" dirty="0">
                <a:latin typeface="Times New Roman" panose="02020603050405020304" pitchFamily="18" charset="0"/>
                <a:cs typeface="Times New Roman" panose="02020603050405020304" pitchFamily="18" charset="0"/>
              </a:rPr>
              <a:t>称码键。表中的某个属性组，它可以唯一确定一个</a:t>
            </a:r>
            <a:r>
              <a:rPr lang="zh-CN" altLang="en-US" sz="2000" dirty="0" smtClean="0">
                <a:latin typeface="Times New Roman" panose="02020603050405020304" pitchFamily="18" charset="0"/>
                <a:cs typeface="Times New Roman" panose="02020603050405020304" pitchFamily="18" charset="0"/>
              </a:rPr>
              <a:t>元组</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域：是</a:t>
            </a:r>
            <a:r>
              <a:rPr lang="zh-CN" altLang="en-US" sz="2000" dirty="0">
                <a:latin typeface="Times New Roman" panose="02020603050405020304" pitchFamily="18" charset="0"/>
                <a:cs typeface="Times New Roman" panose="02020603050405020304" pitchFamily="18" charset="0"/>
              </a:rPr>
              <a:t>一组具有相同数据类型的值的集合。属性的取值范围来自某个</a:t>
            </a:r>
            <a:r>
              <a:rPr lang="zh-CN" altLang="en-US" sz="2000" dirty="0" smtClean="0">
                <a:latin typeface="Times New Roman" panose="02020603050405020304" pitchFamily="18" charset="0"/>
                <a:cs typeface="Times New Roman" panose="02020603050405020304" pitchFamily="18" charset="0"/>
              </a:rPr>
              <a:t>域</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分量：元组</a:t>
            </a:r>
            <a:r>
              <a:rPr lang="zh-CN" altLang="en-US" sz="2000" dirty="0">
                <a:latin typeface="Times New Roman" panose="02020603050405020304" pitchFamily="18" charset="0"/>
                <a:cs typeface="Times New Roman" panose="02020603050405020304" pitchFamily="18" charset="0"/>
              </a:rPr>
              <a:t>中的一个属性</a:t>
            </a:r>
            <a:r>
              <a:rPr lang="zh-CN" altLang="en-US" sz="2000" dirty="0" smtClean="0">
                <a:latin typeface="Times New Roman" panose="02020603050405020304" pitchFamily="18" charset="0"/>
                <a:cs typeface="Times New Roman" panose="02020603050405020304" pitchFamily="18" charset="0"/>
              </a:rPr>
              <a:t>值</a:t>
            </a:r>
            <a:endParaRPr lang="zh-CN" altLang="en-US" sz="2000" dirty="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关系</a:t>
            </a:r>
            <a:r>
              <a:rPr lang="zh-CN" altLang="en-US" sz="2000" dirty="0" smtClean="0">
                <a:latin typeface="Times New Roman" panose="02020603050405020304" pitchFamily="18" charset="0"/>
                <a:cs typeface="Times New Roman" panose="02020603050405020304" pitchFamily="18" charset="0"/>
              </a:rPr>
              <a:t>模式：对</a:t>
            </a:r>
            <a:r>
              <a:rPr lang="zh-CN" altLang="en-US" sz="2000" dirty="0">
                <a:latin typeface="Times New Roman" panose="02020603050405020304" pitchFamily="18" charset="0"/>
                <a:cs typeface="Times New Roman" panose="02020603050405020304" pitchFamily="18" charset="0"/>
              </a:rPr>
              <a:t>关系的</a:t>
            </a:r>
            <a:r>
              <a:rPr lang="zh-CN" altLang="en-US" sz="2000" dirty="0" smtClean="0">
                <a:latin typeface="Times New Roman" panose="02020603050405020304" pitchFamily="18" charset="0"/>
                <a:cs typeface="Times New Roman" panose="02020603050405020304" pitchFamily="18" charset="0"/>
              </a:rPr>
              <a:t>描述</a:t>
            </a:r>
            <a:endParaRPr lang="zh-CN" altLang="en-US" sz="2000" dirty="0">
              <a:latin typeface="Times New Roman" panose="02020603050405020304" pitchFamily="18" charset="0"/>
              <a:cs typeface="Times New Roman" panose="02020603050405020304" pitchFamily="18" charset="0"/>
            </a:endParaRPr>
          </a:p>
        </p:txBody>
      </p:sp>
      <p:pic>
        <p:nvPicPr>
          <p:cNvPr id="4" name="Voice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8736" y="3632200"/>
            <a:ext cx="406400" cy="406400"/>
          </a:xfrm>
          <a:prstGeom prst="rect">
            <a:avLst/>
          </a:prstGeom>
        </p:spPr>
      </p:pic>
    </p:spTree>
    <p:extLst>
      <p:ext uri="{BB962C8B-B14F-4D97-AF65-F5344CB8AC3E}">
        <p14:creationId xmlns:p14="http://schemas.microsoft.com/office/powerpoint/2010/main" val="3210264186"/>
      </p:ext>
    </p:extLst>
  </p:cSld>
  <p:clrMapOvr>
    <a:masterClrMapping/>
  </p:clrMapOvr>
  <p:transition spd="slow" advTm="4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280" fill="hold"/>
                                        <p:tgtEl>
                                          <p:spTgt spid="4"/>
                                        </p:tgtEl>
                                      </p:cBhvr>
                                    </p:cmd>
                                  </p:childTnLst>
                                </p:cTn>
                              </p:par>
                              <p:par>
                                <p:cTn id="7" presetID="10" presetClass="entr" presetSubtype="0" fill="hold" grpId="0" nodeType="withEffect">
                                  <p:stCondLst>
                                    <p:cond delay="0"/>
                                  </p:stCondLst>
                                  <p:iterate type="lt">
                                    <p:tmPct val="23286"/>
                                  </p:iterate>
                                  <p:childTnLst>
                                    <p:set>
                                      <p:cBhvr>
                                        <p:cTn id="8" dur="1" fill="hold">
                                          <p:stCondLst>
                                            <p:cond delay="0"/>
                                          </p:stCondLst>
                                        </p:cTn>
                                        <p:tgtEl>
                                          <p:spTgt spid="8"/>
                                        </p:tgtEl>
                                        <p:attrNameLst>
                                          <p:attrName>style.visibility</p:attrName>
                                        </p:attrNameLst>
                                      </p:cBhvr>
                                      <p:to>
                                        <p:strVal val="visible"/>
                                      </p:to>
                                    </p:set>
                                    <p:animEffect transition="in" filter="fade">
                                      <p:cBhvr>
                                        <p:cTn id="9"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1.2.7</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关系模型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132343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最基本的规范</a:t>
            </a:r>
            <a:r>
              <a:rPr lang="zh-CN" altLang="en-US" sz="2000" dirty="0" smtClean="0">
                <a:latin typeface="Times New Roman" panose="02020603050405020304" pitchFamily="18" charset="0"/>
                <a:cs typeface="Times New Roman" panose="02020603050405020304" pitchFamily="18" charset="0"/>
              </a:rPr>
              <a:t>条件</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关系</a:t>
            </a:r>
            <a:r>
              <a:rPr lang="zh-CN" altLang="en-US" sz="2000" dirty="0">
                <a:latin typeface="Times New Roman" panose="02020603050405020304" pitchFamily="18" charset="0"/>
                <a:cs typeface="Times New Roman" panose="02020603050405020304" pitchFamily="18" charset="0"/>
              </a:rPr>
              <a:t>的每一个分量必须是一个不可分</a:t>
            </a:r>
            <a:r>
              <a:rPr lang="zh-CN" altLang="en-US" sz="2000" dirty="0" smtClean="0">
                <a:latin typeface="Times New Roman" panose="02020603050405020304" pitchFamily="18" charset="0"/>
                <a:cs typeface="Times New Roman" panose="02020603050405020304" pitchFamily="18" charset="0"/>
              </a:rPr>
              <a:t>的数据项</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不</a:t>
            </a:r>
            <a:r>
              <a:rPr lang="zh-CN" altLang="en-US" sz="2000" dirty="0">
                <a:latin typeface="Times New Roman" panose="02020603050405020304" pitchFamily="18" charset="0"/>
                <a:cs typeface="Times New Roman" panose="02020603050405020304" pitchFamily="18" charset="0"/>
              </a:rPr>
              <a:t>允许表中还有表 </a:t>
            </a:r>
          </a:p>
        </p:txBody>
      </p:sp>
      <p:sp>
        <p:nvSpPr>
          <p:cNvPr id="10" name="文本框 9"/>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关系必须是规范化的，满足一定的规范条件</a:t>
            </a:r>
          </a:p>
        </p:txBody>
      </p:sp>
      <p:graphicFrame>
        <p:nvGraphicFramePr>
          <p:cNvPr id="11" name="Group 400"/>
          <p:cNvGraphicFramePr>
            <a:graphicFrameLocks noGrp="1"/>
          </p:cNvGraphicFramePr>
          <p:nvPr>
            <p:extLst>
              <p:ext uri="{D42A27DB-BD31-4B8C-83A1-F6EECF244321}">
                <p14:modId xmlns:p14="http://schemas.microsoft.com/office/powerpoint/2010/main" val="2379119408"/>
              </p:ext>
            </p:extLst>
          </p:nvPr>
        </p:nvGraphicFramePr>
        <p:xfrm>
          <a:off x="1919536" y="3343277"/>
          <a:ext cx="8569326" cy="2089151"/>
        </p:xfrm>
        <a:graphic>
          <a:graphicData uri="http://schemas.openxmlformats.org/drawingml/2006/table">
            <a:tbl>
              <a:tblPr/>
              <a:tblGrid>
                <a:gridCol w="912144">
                  <a:extLst>
                    <a:ext uri="{9D8B030D-6E8A-4147-A177-3AD203B41FA5}">
                      <a16:colId xmlns:a16="http://schemas.microsoft.com/office/drawing/2014/main" val="20000"/>
                    </a:ext>
                  </a:extLst>
                </a:gridCol>
                <a:gridCol w="657307">
                  <a:extLst>
                    <a:ext uri="{9D8B030D-6E8A-4147-A177-3AD203B41FA5}">
                      <a16:colId xmlns:a16="http://schemas.microsoft.com/office/drawing/2014/main" val="20001"/>
                    </a:ext>
                  </a:extLst>
                </a:gridCol>
                <a:gridCol w="662895">
                  <a:extLst>
                    <a:ext uri="{9D8B030D-6E8A-4147-A177-3AD203B41FA5}">
                      <a16:colId xmlns:a16="http://schemas.microsoft.com/office/drawing/2014/main" val="20002"/>
                    </a:ext>
                  </a:extLst>
                </a:gridCol>
                <a:gridCol w="1152178">
                  <a:extLst>
                    <a:ext uri="{9D8B030D-6E8A-4147-A177-3AD203B41FA5}">
                      <a16:colId xmlns:a16="http://schemas.microsoft.com/office/drawing/2014/main" val="20003"/>
                    </a:ext>
                  </a:extLst>
                </a:gridCol>
                <a:gridCol w="1160870">
                  <a:extLst>
                    <a:ext uri="{9D8B030D-6E8A-4147-A177-3AD203B41FA5}">
                      <a16:colId xmlns:a16="http://schemas.microsoft.com/office/drawing/2014/main" val="20004"/>
                    </a:ext>
                  </a:extLst>
                </a:gridCol>
                <a:gridCol w="1143487">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1368212">
                  <a:extLst>
                    <a:ext uri="{9D8B030D-6E8A-4147-A177-3AD203B41FA5}">
                      <a16:colId xmlns:a16="http://schemas.microsoft.com/office/drawing/2014/main" val="20007"/>
                    </a:ext>
                  </a:extLst>
                </a:gridCol>
                <a:gridCol w="792121">
                  <a:extLst>
                    <a:ext uri="{9D8B030D-6E8A-4147-A177-3AD203B41FA5}">
                      <a16:colId xmlns:a16="http://schemas.microsoft.com/office/drawing/2014/main" val="20008"/>
                    </a:ext>
                  </a:extLst>
                </a:gridCol>
              </a:tblGrid>
              <a:tr h="469900">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职工号</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姓名</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职称</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grid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工 资</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扣 除</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实 发</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基本工资</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岗位津贴</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业绩津贴</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三险</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个人所得税</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4683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86051</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陈平</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讲师</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1305</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1200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1850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itchFamily="18" charset="0"/>
                          <a:ea typeface="宋体" pitchFamily="2" charset="-122"/>
                        </a:rPr>
                        <a:t>160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itchFamily="18" charset="0"/>
                          <a:ea typeface="宋体" pitchFamily="2" charset="-122"/>
                        </a:rPr>
                        <a:t>112</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4083</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Voice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400" y="3789040"/>
            <a:ext cx="406400" cy="406400"/>
          </a:xfrm>
          <a:prstGeom prst="rect">
            <a:avLst/>
          </a:prstGeom>
        </p:spPr>
      </p:pic>
      <p:graphicFrame>
        <p:nvGraphicFramePr>
          <p:cNvPr id="12" name="Group 400"/>
          <p:cNvGraphicFramePr>
            <a:graphicFrameLocks noGrp="1"/>
          </p:cNvGraphicFramePr>
          <p:nvPr>
            <p:extLst>
              <p:ext uri="{D42A27DB-BD31-4B8C-83A1-F6EECF244321}">
                <p14:modId xmlns:p14="http://schemas.microsoft.com/office/powerpoint/2010/main" val="3353875839"/>
              </p:ext>
            </p:extLst>
          </p:nvPr>
        </p:nvGraphicFramePr>
        <p:xfrm>
          <a:off x="1919536" y="3343276"/>
          <a:ext cx="8569326" cy="2089151"/>
        </p:xfrm>
        <a:graphic>
          <a:graphicData uri="http://schemas.openxmlformats.org/drawingml/2006/table">
            <a:tbl>
              <a:tblPr/>
              <a:tblGrid>
                <a:gridCol w="912144">
                  <a:extLst>
                    <a:ext uri="{9D8B030D-6E8A-4147-A177-3AD203B41FA5}">
                      <a16:colId xmlns:a16="http://schemas.microsoft.com/office/drawing/2014/main" val="20000"/>
                    </a:ext>
                  </a:extLst>
                </a:gridCol>
                <a:gridCol w="657307">
                  <a:extLst>
                    <a:ext uri="{9D8B030D-6E8A-4147-A177-3AD203B41FA5}">
                      <a16:colId xmlns:a16="http://schemas.microsoft.com/office/drawing/2014/main" val="20001"/>
                    </a:ext>
                  </a:extLst>
                </a:gridCol>
                <a:gridCol w="662895">
                  <a:extLst>
                    <a:ext uri="{9D8B030D-6E8A-4147-A177-3AD203B41FA5}">
                      <a16:colId xmlns:a16="http://schemas.microsoft.com/office/drawing/2014/main" val="20002"/>
                    </a:ext>
                  </a:extLst>
                </a:gridCol>
                <a:gridCol w="1152178">
                  <a:extLst>
                    <a:ext uri="{9D8B030D-6E8A-4147-A177-3AD203B41FA5}">
                      <a16:colId xmlns:a16="http://schemas.microsoft.com/office/drawing/2014/main" val="20003"/>
                    </a:ext>
                  </a:extLst>
                </a:gridCol>
                <a:gridCol w="1160870">
                  <a:extLst>
                    <a:ext uri="{9D8B030D-6E8A-4147-A177-3AD203B41FA5}">
                      <a16:colId xmlns:a16="http://schemas.microsoft.com/office/drawing/2014/main" val="20004"/>
                    </a:ext>
                  </a:extLst>
                </a:gridCol>
                <a:gridCol w="1143487">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1368212">
                  <a:extLst>
                    <a:ext uri="{9D8B030D-6E8A-4147-A177-3AD203B41FA5}">
                      <a16:colId xmlns:a16="http://schemas.microsoft.com/office/drawing/2014/main" val="20007"/>
                    </a:ext>
                  </a:extLst>
                </a:gridCol>
                <a:gridCol w="792121">
                  <a:extLst>
                    <a:ext uri="{9D8B030D-6E8A-4147-A177-3AD203B41FA5}">
                      <a16:colId xmlns:a16="http://schemas.microsoft.com/office/drawing/2014/main" val="20008"/>
                    </a:ext>
                  </a:extLst>
                </a:gridCol>
              </a:tblGrid>
              <a:tr h="469900">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职工号</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姓名</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职称</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grid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工 资</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hMerge="1">
                  <a:txBody>
                    <a:bodyPr/>
                    <a:lstStyle/>
                    <a:p>
                      <a:endParaRPr lang="zh-CN" altLang="en-US"/>
                    </a:p>
                  </a:txBody>
                  <a:tcPr/>
                </a:tc>
                <a:tc hMerge="1">
                  <a:txBody>
                    <a:bodyPr/>
                    <a:lstStyle/>
                    <a:p>
                      <a:endParaRPr lang="zh-CN" altLang="en-US"/>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扣 除</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FFFF00"/>
                    </a:solidFill>
                  </a:tcPr>
                </a:tc>
                <a:tc hMerge="1">
                  <a:txBody>
                    <a:bodyPr/>
                    <a:lstStyle/>
                    <a:p>
                      <a:endParaRPr lang="zh-CN" altLang="en-US"/>
                    </a:p>
                  </a:txBody>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实 发</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基本工资</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岗位津贴</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业绩津贴</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rgbClr val="92D05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三险</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个人所得税</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solidFill>
                      <a:schemeClr val="tx1">
                        <a:lumMod val="50000"/>
                        <a:lumOff val="50000"/>
                      </a:schemeClr>
                    </a:solidFill>
                  </a:tcPr>
                </a:tc>
                <a:tc vMerge="1">
                  <a:txBody>
                    <a:bodyPr/>
                    <a:lstStyle/>
                    <a:p>
                      <a:endParaRPr lang="zh-CN" altLang="en-US"/>
                    </a:p>
                  </a:txBody>
                  <a:tcPr/>
                </a:tc>
                <a:extLst>
                  <a:ext uri="{0D108BD9-81ED-4DB2-BD59-A6C34878D82A}">
                    <a16:rowId xmlns:a16="http://schemas.microsoft.com/office/drawing/2014/main" val="10001"/>
                  </a:ext>
                </a:extLst>
              </a:tr>
              <a:tr h="4683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86051</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陈平</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chemeClr val="tx1"/>
                          </a:solidFill>
                          <a:effectLst/>
                          <a:latin typeface="Times New Roman" pitchFamily="18" charset="0"/>
                          <a:ea typeface="宋体" pitchFamily="2" charset="-122"/>
                        </a:rPr>
                        <a:t>讲师</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1305</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1200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1850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160</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itchFamily="18" charset="0"/>
                          <a:ea typeface="宋体" pitchFamily="2" charset="-122"/>
                        </a:rPr>
                        <a:t>112</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itchFamily="18" charset="0"/>
                          <a:ea typeface="宋体" pitchFamily="2" charset="-122"/>
                        </a:rPr>
                        <a:t>4083</a:t>
                      </a: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1800" b="1" i="0" u="none" strike="noStrike" cap="none" normalizeH="0" baseline="0" dirty="0" smtClean="0">
                        <a:ln>
                          <a:noFill/>
                        </a:ln>
                        <a:solidFill>
                          <a:schemeClr val="tx1"/>
                        </a:solidFill>
                        <a:effectLst/>
                        <a:latin typeface="Arial" pitchFamily="34" charset="0"/>
                        <a:ea typeface="宋体" pitchFamily="2" charset="-122"/>
                      </a:endParaRPr>
                    </a:p>
                  </a:txBody>
                  <a:tcPr marL="91444" marR="91444" anchor="ctr" horzOverflow="overflow">
                    <a:lnL w="28575" cap="flat" cmpd="sng" algn="ctr">
                      <a:solidFill>
                        <a:srgbClr val="0066FF"/>
                      </a:solidFill>
                      <a:prstDash val="solid"/>
                      <a:round/>
                      <a:headEnd type="none" w="med" len="med"/>
                      <a:tailEnd type="none" w="med" len="med"/>
                    </a:lnL>
                    <a:lnR w="28575" cap="flat" cmpd="sng" algn="ctr">
                      <a:solidFill>
                        <a:srgbClr val="0066FF"/>
                      </a:solidFill>
                      <a:prstDash val="solid"/>
                      <a:round/>
                      <a:headEnd type="none" w="med" len="med"/>
                      <a:tailEnd type="none" w="med" len="med"/>
                    </a:lnR>
                    <a:lnT w="28575" cap="flat" cmpd="sng" algn="ctr">
                      <a:solidFill>
                        <a:srgbClr val="0066FF"/>
                      </a:solidFill>
                      <a:prstDash val="solid"/>
                      <a:round/>
                      <a:headEnd type="none" w="med" len="med"/>
                      <a:tailEnd type="none" w="med" len="med"/>
                    </a:lnT>
                    <a:lnB w="28575" cap="flat" cmpd="sng" algn="ctr">
                      <a:solidFill>
                        <a:srgbClr val="0066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2479246"/>
      </p:ext>
    </p:extLst>
  </p:cSld>
  <p:clrMapOvr>
    <a:masterClrMapping/>
  </p:clrMapOvr>
  <p:transition spd="slow" advTm="2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47"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700"/>
                                        <p:tgtEl>
                                          <p:spTgt spid="10"/>
                                        </p:tgtEl>
                                      </p:cBhvr>
                                    </p:animEffect>
                                  </p:childTnLst>
                                </p:cTn>
                              </p:par>
                              <p:par>
                                <p:cTn id="10" presetID="10" presetClass="entr" presetSubtype="0" fill="hold" grpId="0" nodeType="withEffect">
                                  <p:stCondLst>
                                    <p:cond delay="7200"/>
                                  </p:stCondLst>
                                  <p:iterate type="lt">
                                    <p:tmPct val="2328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200"/>
                                        <p:tgtEl>
                                          <p:spTgt spid="8"/>
                                        </p:tgtEl>
                                      </p:cBhvr>
                                    </p:animEffect>
                                  </p:childTnLst>
                                </p:cTn>
                              </p:par>
                              <p:par>
                                <p:cTn id="13" presetID="22" presetClass="entr" presetSubtype="1" fill="hold" nodeType="withEffect">
                                  <p:stCondLst>
                                    <p:cond delay="185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1300"/>
                                        <p:tgtEl>
                                          <p:spTgt spid="11"/>
                                        </p:tgtEl>
                                      </p:cBhvr>
                                    </p:animEffect>
                                  </p:childTnLst>
                                </p:cTn>
                              </p:par>
                              <p:par>
                                <p:cTn id="16" presetID="22" presetClass="entr" presetSubtype="1" fill="hold" nodeType="withEffect">
                                  <p:stCondLst>
                                    <p:cond delay="2050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1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1.2.7</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关系模型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455509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数据操作是集合操作，操作对象和操作结果都是关系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查询</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插入</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删除</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更新</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存取路径对用户隐蔽，用户只要指出“干什么”，不必详细说明</a:t>
            </a:r>
            <a:r>
              <a:rPr lang="zh-CN" altLang="en-US" sz="2000" dirty="0" smtClean="0">
                <a:latin typeface="Times New Roman" panose="02020603050405020304" pitchFamily="18" charset="0"/>
                <a:cs typeface="Times New Roman" panose="02020603050405020304" pitchFamily="18" charset="0"/>
              </a:rPr>
              <a:t>“怎么干”</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关系的完整性约束条件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实体完整性</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参照完整性</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用户定义的</a:t>
            </a:r>
            <a:r>
              <a:rPr lang="zh-CN" altLang="en-US" sz="2000" dirty="0" smtClean="0">
                <a:latin typeface="Times New Roman" panose="02020603050405020304" pitchFamily="18" charset="0"/>
                <a:cs typeface="Times New Roman" panose="02020603050405020304" pitchFamily="18" charset="0"/>
              </a:rPr>
              <a:t>完整性</a:t>
            </a:r>
            <a:endParaRPr lang="zh-CN" altLang="en-US"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关系模型的操纵与完整性约束</a:t>
            </a:r>
          </a:p>
        </p:txBody>
      </p:sp>
      <p:pic>
        <p:nvPicPr>
          <p:cNvPr id="4" name="Voice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400" y="3225800"/>
            <a:ext cx="406400" cy="406400"/>
          </a:xfrm>
          <a:prstGeom prst="rect">
            <a:avLst/>
          </a:prstGeom>
        </p:spPr>
      </p:pic>
    </p:spTree>
    <p:extLst>
      <p:ext uri="{BB962C8B-B14F-4D97-AF65-F5344CB8AC3E}">
        <p14:creationId xmlns:p14="http://schemas.microsoft.com/office/powerpoint/2010/main" val="915640484"/>
      </p:ext>
    </p:extLst>
  </p:cSld>
  <p:clrMapOvr>
    <a:masterClrMapping/>
  </p:clrMapOvr>
  <p:transition spd="slow" advTm="3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850" fill="hold"/>
                                        <p:tgtEl>
                                          <p:spTgt spid="4"/>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700"/>
                                        <p:tgtEl>
                                          <p:spTgt spid="10"/>
                                        </p:tgtEl>
                                      </p:cBhvr>
                                    </p:animEffect>
                                  </p:childTnLst>
                                </p:cTn>
                              </p:par>
                              <p:par>
                                <p:cTn id="10" presetID="10" presetClass="entr" presetSubtype="0" fill="hold" grpId="0" nodeType="withEffect">
                                  <p:stCondLst>
                                    <p:cond delay="4700"/>
                                  </p:stCondLst>
                                  <p:iterate type="lt">
                                    <p:tmPct val="2328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1.2.7</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关系模型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10330880" cy="547842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优点</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建立在严格的数学概念的基础上</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概念单一</a:t>
            </a:r>
          </a:p>
          <a:p>
            <a:pPr marL="540000" indent="349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实体和各类联系都用关系来表示</a:t>
            </a:r>
          </a:p>
          <a:p>
            <a:pPr marL="540000" indent="3492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对数据的检索结果也是关系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关系模型的存取路径对用户透明</a:t>
            </a:r>
          </a:p>
          <a:p>
            <a:pPr marL="540000" indent="3429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具有更高的数据独立性，更好的安全保密性</a:t>
            </a:r>
          </a:p>
          <a:p>
            <a:pPr marL="540000" indent="342900" eaLnBrk="1" hangingPunct="1">
              <a:spcBef>
                <a:spcPct val="50000"/>
              </a:spcBef>
              <a:buSzTx/>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简化了程序员的工作和数据库开发建立的</a:t>
            </a:r>
            <a:r>
              <a:rPr lang="zh-CN" altLang="en-US" sz="2000" dirty="0" smtClean="0">
                <a:latin typeface="Times New Roman" panose="02020603050405020304" pitchFamily="18" charset="0"/>
                <a:cs typeface="Times New Roman" panose="02020603050405020304" pitchFamily="18" charset="0"/>
              </a:rPr>
              <a:t>工作</a:t>
            </a:r>
            <a:endParaRPr lang="en-US" altLang="zh-CN" sz="2000" dirty="0" smtClean="0">
              <a:latin typeface="Times New Roman" panose="02020603050405020304" pitchFamily="18" charset="0"/>
              <a:cs typeface="Times New Roman" panose="02020603050405020304" pitchFamily="18" charset="0"/>
            </a:endParaRPr>
          </a:p>
          <a:p>
            <a:pPr marL="0"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缺点</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存取路径对用户透明，查询效率往往不如格式化数据模型</a:t>
            </a:r>
          </a:p>
          <a:p>
            <a:pPr marL="342000"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为提高性能，必须对用户的查询请求进行优化，增加了</a:t>
            </a:r>
            <a:r>
              <a:rPr lang="zh-CN" altLang="en-US" sz="2000" dirty="0" smtClean="0">
                <a:latin typeface="Times New Roman" panose="02020603050405020304" pitchFamily="18" charset="0"/>
                <a:cs typeface="Times New Roman" panose="02020603050405020304" pitchFamily="18" charset="0"/>
              </a:rPr>
              <a:t>开发</a:t>
            </a:r>
            <a:r>
              <a:rPr lang="en-US" altLang="zh-CN" sz="2000" dirty="0" smtClean="0">
                <a:latin typeface="Times New Roman" panose="02020603050405020304" pitchFamily="18" charset="0"/>
                <a:cs typeface="Times New Roman" panose="02020603050405020304" pitchFamily="18" charset="0"/>
              </a:rPr>
              <a:t>DBMS</a:t>
            </a:r>
            <a:r>
              <a:rPr lang="zh-CN" altLang="en-US" sz="2000" dirty="0" smtClean="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难度</a:t>
            </a:r>
          </a:p>
          <a:p>
            <a:pPr marL="540000" indent="342900" eaLnBrk="1" hangingPunct="1">
              <a:spcBef>
                <a:spcPct val="50000"/>
              </a:spcBef>
              <a:buSzTx/>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关系模型的优缺点</a:t>
            </a:r>
          </a:p>
        </p:txBody>
      </p:sp>
      <p:pic>
        <p:nvPicPr>
          <p:cNvPr id="5" name="Voice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8736" y="3225800"/>
            <a:ext cx="406400" cy="406400"/>
          </a:xfrm>
          <a:prstGeom prst="rect">
            <a:avLst/>
          </a:prstGeom>
        </p:spPr>
      </p:pic>
    </p:spTree>
    <p:extLst>
      <p:ext uri="{BB962C8B-B14F-4D97-AF65-F5344CB8AC3E}">
        <p14:creationId xmlns:p14="http://schemas.microsoft.com/office/powerpoint/2010/main" val="488707631"/>
      </p:ext>
    </p:extLst>
  </p:cSld>
  <p:clrMapOvr>
    <a:masterClrMapping/>
  </p:clrMapOvr>
  <p:transition spd="slow" advTm="48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92"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700"/>
                                        <p:tgtEl>
                                          <p:spTgt spid="10"/>
                                        </p:tgtEl>
                                      </p:cBhvr>
                                    </p:animEffect>
                                  </p:childTnLst>
                                </p:cTn>
                              </p:par>
                              <p:par>
                                <p:cTn id="10" presetID="10" presetClass="entr" presetSubtype="0" fill="hold" grpId="0" nodeType="withEffect">
                                  <p:stCondLst>
                                    <p:cond delay="3200"/>
                                  </p:stCondLst>
                                  <p:iterate type="lt">
                                    <p:tmPct val="23286"/>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7AF40F-BB5C-41A1-8A4E-C9632FAC7719}"/>
              </a:ext>
            </a:extLst>
          </p:cNvPr>
          <p:cNvSpPr txBox="1"/>
          <p:nvPr/>
        </p:nvSpPr>
        <p:spPr>
          <a:xfrm>
            <a:off x="4485520" y="241017"/>
            <a:ext cx="3220960" cy="584775"/>
          </a:xfrm>
          <a:prstGeom prst="rect">
            <a:avLst/>
          </a:prstGeom>
          <a:noFill/>
        </p:spPr>
        <p:txBody>
          <a:bodyPr wrap="square" rtlCol="0">
            <a:spAutoFit/>
          </a:bodyPr>
          <a:lstStyle/>
          <a:p>
            <a:r>
              <a:rPr lang="en-US" altLang="zh-CN" sz="3200" b="1" dirty="0" smtClean="0">
                <a:solidFill>
                  <a:schemeClr val="bg1"/>
                </a:solidFill>
                <a:latin typeface="Times New Roman" panose="02020603050405020304" pitchFamily="18" charset="0"/>
              </a:rPr>
              <a:t>§</a:t>
            </a:r>
            <a:r>
              <a:rPr lang="zh-CN" altLang="en-US" sz="3200" b="1" dirty="0" smtClean="0">
                <a:solidFill>
                  <a:schemeClr val="bg1"/>
                </a:solidFill>
                <a:latin typeface="华文行楷" panose="02010800040101010101" pitchFamily="2" charset="-122"/>
                <a:ea typeface="华文行楷" panose="02010800040101010101" pitchFamily="2" charset="-122"/>
              </a:rPr>
              <a:t>本节回眸</a:t>
            </a:r>
            <a:endParaRPr lang="zh-CN" altLang="en-US" sz="3200" dirty="0">
              <a:solidFill>
                <a:schemeClr val="bg1"/>
              </a:solidFill>
              <a:latin typeface="华文行楷" panose="02010800040101010101" pitchFamily="2" charset="-122"/>
              <a:ea typeface="华文行楷" panose="02010800040101010101" pitchFamily="2" charset="-122"/>
            </a:endParaRPr>
          </a:p>
        </p:txBody>
      </p:sp>
      <p:sp>
        <p:nvSpPr>
          <p:cNvPr id="34"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68524"/>
            <a:ext cx="9217024" cy="3785652"/>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p"/>
            </a:pPr>
            <a:r>
              <a:rPr lang="zh-CN" altLang="en-US" sz="2400" dirty="0"/>
              <a:t>数据模型是对现实世界数据特征的抽象。</a:t>
            </a:r>
          </a:p>
          <a:p>
            <a:pPr eaLnBrk="1" hangingPunct="1">
              <a:spcBef>
                <a:spcPct val="50000"/>
              </a:spcBef>
              <a:buSzTx/>
              <a:buFont typeface="Wingdings" panose="05000000000000000000" pitchFamily="2" charset="2"/>
              <a:buChar char="p"/>
            </a:pPr>
            <a:r>
              <a:rPr lang="zh-CN" altLang="en-US" sz="2400" dirty="0"/>
              <a:t>通俗地讲数据模型就是现实世界的模拟。</a:t>
            </a:r>
          </a:p>
          <a:p>
            <a:pPr eaLnBrk="1" hangingPunct="1">
              <a:spcBef>
                <a:spcPct val="50000"/>
              </a:spcBef>
              <a:buSzTx/>
              <a:buFont typeface="Wingdings" panose="05000000000000000000" pitchFamily="2" charset="2"/>
              <a:buChar char="p"/>
            </a:pPr>
            <a:r>
              <a:rPr lang="zh-CN" altLang="en-US" sz="2400" dirty="0"/>
              <a:t>数据模型应满足三方面要求</a:t>
            </a:r>
          </a:p>
          <a:p>
            <a:pPr indent="342900" eaLnBrk="1" hangingPunct="1">
              <a:spcBef>
                <a:spcPct val="50000"/>
              </a:spcBef>
              <a:buSzTx/>
              <a:buFont typeface="Wingdings" panose="05000000000000000000" pitchFamily="2" charset="2"/>
              <a:buChar char="l"/>
            </a:pPr>
            <a:r>
              <a:rPr lang="zh-CN" altLang="en-US" sz="2400" dirty="0"/>
              <a:t>能比较真实地模拟现实世界</a:t>
            </a:r>
          </a:p>
          <a:p>
            <a:pPr indent="342900" eaLnBrk="1" hangingPunct="1">
              <a:spcBef>
                <a:spcPct val="50000"/>
              </a:spcBef>
              <a:buSzTx/>
              <a:buFont typeface="Wingdings" panose="05000000000000000000" pitchFamily="2" charset="2"/>
              <a:buChar char="l"/>
            </a:pPr>
            <a:r>
              <a:rPr lang="zh-CN" altLang="en-US" sz="2400" dirty="0"/>
              <a:t>容易为人所理解</a:t>
            </a:r>
          </a:p>
          <a:p>
            <a:pPr indent="342900" eaLnBrk="1" hangingPunct="1">
              <a:spcBef>
                <a:spcPct val="50000"/>
              </a:spcBef>
              <a:buSzTx/>
              <a:buFont typeface="Wingdings" panose="05000000000000000000" pitchFamily="2" charset="2"/>
              <a:buChar char="l"/>
            </a:pPr>
            <a:r>
              <a:rPr lang="zh-CN" altLang="en-US" sz="2400" dirty="0"/>
              <a:t>便于在计算机上实现</a:t>
            </a:r>
          </a:p>
          <a:p>
            <a:pPr eaLnBrk="1" hangingPunct="1">
              <a:spcBef>
                <a:spcPct val="50000"/>
              </a:spcBef>
              <a:buSzTx/>
              <a:buFont typeface="Wingdings" panose="05000000000000000000" pitchFamily="2" charset="2"/>
              <a:buChar char="p"/>
            </a:pPr>
            <a:r>
              <a:rPr lang="zh-CN" altLang="en-US" sz="2400" dirty="0"/>
              <a:t>数据模型是数据库系统的核心和基础</a:t>
            </a:r>
          </a:p>
        </p:txBody>
      </p:sp>
      <p:pic>
        <p:nvPicPr>
          <p:cNvPr id="3" name="Voice5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08856" y="3336587"/>
            <a:ext cx="406400" cy="406400"/>
          </a:xfrm>
          <a:prstGeom prst="rect">
            <a:avLst/>
          </a:prstGeom>
        </p:spPr>
      </p:pic>
    </p:spTree>
    <p:extLst>
      <p:ext uri="{BB962C8B-B14F-4D97-AF65-F5344CB8AC3E}">
        <p14:creationId xmlns:p14="http://schemas.microsoft.com/office/powerpoint/2010/main" val="1881598880"/>
      </p:ext>
    </p:extLst>
  </p:cSld>
  <p:clrMapOvr>
    <a:masterClrMapping/>
  </p:clrMapOvr>
  <p:transition spd="slow" advTm="2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39"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600"/>
                                        <p:tgtEl>
                                          <p:spTgt spid="2"/>
                                        </p:tgtEl>
                                      </p:cBhvr>
                                    </p:animEffect>
                                  </p:childTnLst>
                                </p:cTn>
                              </p:par>
                              <p:par>
                                <p:cTn id="10" presetID="10" presetClass="entr" presetSubtype="0" fill="hold" grpId="0" nodeType="withEffect">
                                  <p:stCondLst>
                                    <p:cond delay="900"/>
                                  </p:stCondLst>
                                  <p:iterate type="lt">
                                    <p:tmPct val="21619"/>
                                  </p:iterate>
                                  <p:childTnLst>
                                    <p:set>
                                      <p:cBhvr>
                                        <p:cTn id="11" dur="1" fill="hold">
                                          <p:stCondLst>
                                            <p:cond delay="0"/>
                                          </p:stCondLst>
                                        </p:cTn>
                                        <p:tgtEl>
                                          <p:spTgt spid="34"/>
                                        </p:tgtEl>
                                        <p:attrNameLst>
                                          <p:attrName>style.visibility</p:attrName>
                                        </p:attrNameLst>
                                      </p:cBhvr>
                                      <p:to>
                                        <p:strVal val="visible"/>
                                      </p:to>
                                    </p:set>
                                    <p:animEffect transition="in" filter="fade">
                                      <p:cBhvr>
                                        <p:cTn id="12" dur="1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9876" y="260648"/>
            <a:ext cx="3132348" cy="58477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rPr>
              <a:t>§</a:t>
            </a:r>
            <a:r>
              <a:rPr lang="en-US" altLang="zh-CN" sz="3200" b="1" dirty="0">
                <a:latin typeface="Times New Roman" panose="02020603050405020304" pitchFamily="18" charset="0"/>
              </a:rPr>
              <a:t> </a:t>
            </a:r>
            <a:r>
              <a:rPr lang="zh-CN" altLang="en-US" sz="3200" dirty="0">
                <a:solidFill>
                  <a:schemeClr val="bg1"/>
                </a:solidFill>
                <a:latin typeface="Times New Roman" panose="02020603050405020304" pitchFamily="18" charset="0"/>
                <a:ea typeface="华文行楷" panose="02010800040101010101" pitchFamily="2" charset="-122"/>
              </a:rPr>
              <a:t>知识点检测</a:t>
            </a:r>
          </a:p>
        </p:txBody>
      </p:sp>
      <p:sp>
        <p:nvSpPr>
          <p:cNvPr id="4" name="文本框 3"/>
          <p:cNvSpPr txBox="1"/>
          <p:nvPr/>
        </p:nvSpPr>
        <p:spPr>
          <a:xfrm>
            <a:off x="1002633" y="836712"/>
            <a:ext cx="9989911" cy="495585"/>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cs typeface="Times New Roman" panose="02020603050405020304" pitchFamily="18" charset="0"/>
                <a:sym typeface="Calibri" pitchFamily="34" charset="0"/>
              </a:rPr>
              <a:t>简述</a:t>
            </a:r>
            <a:r>
              <a:rPr lang="zh-CN" altLang="en-US" sz="2000" b="1" dirty="0" smtClean="0">
                <a:latin typeface="Times New Roman" panose="02020603050405020304" pitchFamily="18" charset="0"/>
                <a:cs typeface="Times New Roman" panose="02020603050405020304" pitchFamily="18" charset="0"/>
                <a:sym typeface="Calibri" pitchFamily="34" charset="0"/>
              </a:rPr>
              <a:t>数据模型</a:t>
            </a:r>
            <a:r>
              <a:rPr lang="zh-CN" altLang="en-US" sz="2000" b="1" dirty="0">
                <a:latin typeface="Times New Roman" panose="02020603050405020304" pitchFamily="18" charset="0"/>
                <a:cs typeface="Times New Roman" panose="02020603050405020304" pitchFamily="18" charset="0"/>
                <a:sym typeface="Calibri" pitchFamily="34" charset="0"/>
              </a:rPr>
              <a:t>的概念，数据模型的作用和数据模型的三个</a:t>
            </a:r>
            <a:r>
              <a:rPr lang="zh-CN" altLang="en-US" sz="2000" b="1" dirty="0" smtClean="0">
                <a:latin typeface="Times New Roman" panose="02020603050405020304" pitchFamily="18" charset="0"/>
                <a:cs typeface="Times New Roman" panose="02020603050405020304" pitchFamily="18" charset="0"/>
                <a:sym typeface="Calibri" pitchFamily="34" charset="0"/>
              </a:rPr>
              <a:t>要素。</a:t>
            </a: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
        <p:nvSpPr>
          <p:cNvPr id="6" name="文本框 5"/>
          <p:cNvSpPr txBox="1"/>
          <p:nvPr/>
        </p:nvSpPr>
        <p:spPr>
          <a:xfrm>
            <a:off x="191344" y="6237312"/>
            <a:ext cx="3600400" cy="369332"/>
          </a:xfrm>
          <a:prstGeom prst="rect">
            <a:avLst/>
          </a:prstGeom>
          <a:noFill/>
        </p:spPr>
        <p:txBody>
          <a:bodyPr wrap="square" rtlCol="0">
            <a:spAutoFit/>
          </a:bodyPr>
          <a:lstStyle/>
          <a:p>
            <a:r>
              <a:rPr lang="zh-CN" altLang="en-US" b="1" dirty="0">
                <a:solidFill>
                  <a:schemeClr val="bg1"/>
                </a:solidFill>
                <a:latin typeface="Times New Roman" panose="02020603050405020304" pitchFamily="18" charset="0"/>
                <a:ea typeface="+mj-ea"/>
              </a:rPr>
              <a:t>    答案  </a:t>
            </a:r>
            <a:r>
              <a:rPr lang="en-US" altLang="zh-CN" b="1" dirty="0">
                <a:solidFill>
                  <a:schemeClr val="bg1"/>
                </a:solidFill>
                <a:latin typeface="Times New Roman" panose="02020603050405020304" pitchFamily="18" charset="0"/>
                <a:ea typeface="+mj-ea"/>
              </a:rPr>
              <a:t>  </a:t>
            </a:r>
            <a:r>
              <a:rPr lang="zh-CN" altLang="en-US" b="1" dirty="0">
                <a:solidFill>
                  <a:schemeClr val="bg1"/>
                </a:solidFill>
                <a:latin typeface="Times New Roman" panose="02020603050405020304" pitchFamily="18" charset="0"/>
                <a:ea typeface="+mj-ea"/>
              </a:rPr>
              <a:t>解析  </a:t>
            </a:r>
            <a:r>
              <a:rPr lang="en-US" altLang="zh-CN" b="1" dirty="0" smtClean="0">
                <a:solidFill>
                  <a:srgbClr val="0071C1"/>
                </a:solidFill>
                <a:latin typeface="Times New Roman" panose="02020603050405020304" pitchFamily="18" charset="0"/>
              </a:rPr>
              <a:t>  </a:t>
            </a:r>
            <a:r>
              <a:rPr lang="en-US" altLang="zh-CN" b="1" dirty="0" smtClean="0">
                <a:solidFill>
                  <a:schemeClr val="bg1"/>
                </a:solidFill>
                <a:latin typeface="Times New Roman" panose="02020603050405020304" pitchFamily="18" charset="0"/>
              </a:rPr>
              <a:t> </a:t>
            </a:r>
            <a:r>
              <a:rPr lang="zh-CN" altLang="en-US" b="1" dirty="0">
                <a:solidFill>
                  <a:schemeClr val="bg1"/>
                </a:solidFill>
                <a:latin typeface="Times New Roman" panose="02020603050405020304" pitchFamily="18" charset="0"/>
              </a:rPr>
              <a:t>下一题</a:t>
            </a:r>
            <a:r>
              <a:rPr lang="zh-CN" altLang="en-US" b="1" dirty="0">
                <a:solidFill>
                  <a:schemeClr val="bg1"/>
                </a:solidFill>
                <a:latin typeface="Times New Roman" panose="02020603050405020304" pitchFamily="18" charset="0"/>
                <a:ea typeface="+mj-ea"/>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536" y="6408712"/>
            <a:ext cx="404664" cy="404664"/>
          </a:xfrm>
          <a:prstGeom prst="rect">
            <a:avLst/>
          </a:prstGeom>
        </p:spPr>
      </p:pic>
      <p:sp>
        <p:nvSpPr>
          <p:cNvPr id="9" name="矩形 8"/>
          <p:cNvSpPr/>
          <p:nvPr/>
        </p:nvSpPr>
        <p:spPr>
          <a:xfrm>
            <a:off x="1055440" y="6269250"/>
            <a:ext cx="649537" cy="369332"/>
          </a:xfrm>
          <a:prstGeom prst="rect">
            <a:avLst/>
          </a:prstGeom>
        </p:spPr>
        <p:txBody>
          <a:bodyPr wrap="none">
            <a:spAutoFit/>
          </a:bodyPr>
          <a:lstStyle/>
          <a:p>
            <a:r>
              <a:rPr lang="zh-CN" altLang="en-US" b="1" dirty="0">
                <a:solidFill>
                  <a:srgbClr val="FF0000"/>
                </a:solidFill>
                <a:latin typeface="Times New Roman" panose="02020603050405020304" pitchFamily="18" charset="0"/>
              </a:rPr>
              <a:t>解析</a:t>
            </a:r>
            <a:endParaRPr lang="zh-CN" altLang="en-US" dirty="0">
              <a:latin typeface="Times New Roman" panose="02020603050405020304" pitchFamily="18" charset="0"/>
            </a:endParaRPr>
          </a:p>
        </p:txBody>
      </p:sp>
      <p:sp>
        <p:nvSpPr>
          <p:cNvPr id="12" name="矩形 11"/>
          <p:cNvSpPr/>
          <p:nvPr/>
        </p:nvSpPr>
        <p:spPr>
          <a:xfrm>
            <a:off x="591890" y="1615583"/>
            <a:ext cx="11008220" cy="4425827"/>
          </a:xfrm>
          <a:prstGeom prst="rect">
            <a:avLst/>
          </a:prstGeom>
          <a:solidFill>
            <a:schemeClr val="bg2">
              <a:lumMod val="20000"/>
              <a:lumOff val="80000"/>
            </a:schemeClr>
          </a:solidFill>
        </p:spPr>
        <p:txBody>
          <a:bodyPr wrap="square">
            <a:spAutoFit/>
          </a:bodyPr>
          <a:lstStyle/>
          <a:p>
            <a:pPr>
              <a:lnSpc>
                <a:spcPct val="110000"/>
              </a:lnSpc>
            </a:pP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sz="2000" b="1" dirty="0" smtClean="0">
                <a:solidFill>
                  <a:srgbClr val="0071C1"/>
                </a:solidFill>
                <a:latin typeface="Times New Roman" panose="02020603050405020304" pitchFamily="18" charset="0"/>
                <a:ea typeface="+mj-ea"/>
                <a:cs typeface="Times New Roman" panose="02020603050405020304" pitchFamily="18" charset="0"/>
              </a:rPr>
              <a:t>解析</a:t>
            </a:r>
            <a:r>
              <a:rPr lang="en-US" altLang="zh-CN" sz="2000" b="1" dirty="0" smtClean="0">
                <a:solidFill>
                  <a:srgbClr val="333333"/>
                </a:solidFill>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sym typeface="Calibri" pitchFamily="34" charset="0"/>
              </a:rPr>
              <a:t>数据模型是数据库中用来对现实世界进行抽象的工具，是数据库中用于提供信息表示和操作手段的形式架构。一般地讲，数据模型是严格定义的概念的集合。这些概念精确描述了系统的静态特性，动态特性和完整性约束条件。因此数据模型通常由数据结构，数据操作和完整性约束三部分组成 </a:t>
            </a:r>
            <a:endParaRPr lang="en-US" altLang="zh-CN" b="1" dirty="0" smtClean="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b="1" dirty="0" smtClean="0">
                <a:latin typeface="Times New Roman" panose="02020603050405020304" pitchFamily="18" charset="0"/>
                <a:cs typeface="Times New Roman" panose="02020603050405020304" pitchFamily="18" charset="0"/>
                <a:sym typeface="Calibri" pitchFamily="34" charset="0"/>
              </a:rPr>
              <a:t>（</a:t>
            </a:r>
            <a:r>
              <a:rPr lang="en-US" altLang="zh-CN" b="1" dirty="0">
                <a:latin typeface="Times New Roman" panose="02020603050405020304" pitchFamily="18" charset="0"/>
                <a:cs typeface="Times New Roman" panose="02020603050405020304" pitchFamily="18" charset="0"/>
                <a:sym typeface="Calibri" pitchFamily="34" charset="0"/>
              </a:rPr>
              <a:t>1</a:t>
            </a:r>
            <a:r>
              <a:rPr lang="zh-CN" altLang="en-US" b="1" dirty="0">
                <a:latin typeface="Times New Roman" panose="02020603050405020304" pitchFamily="18" charset="0"/>
                <a:cs typeface="Times New Roman" panose="02020603050405020304" pitchFamily="18" charset="0"/>
                <a:sym typeface="Calibri" pitchFamily="34" charset="0"/>
              </a:rPr>
              <a:t>）数据结构 是研究的对象类型的集合，是对系统静态特性的描述</a:t>
            </a:r>
            <a:r>
              <a:rPr lang="zh-CN" altLang="en-US" b="1" dirty="0" smtClean="0">
                <a:latin typeface="Times New Roman" panose="02020603050405020304" pitchFamily="18" charset="0"/>
                <a:cs typeface="Times New Roman" panose="02020603050405020304" pitchFamily="18" charset="0"/>
                <a:sym typeface="Calibri" pitchFamily="34" charset="0"/>
              </a:rPr>
              <a:t>。 </a:t>
            </a:r>
            <a:endParaRPr lang="en-US" altLang="zh-CN" b="1" dirty="0" smtClean="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b="1" dirty="0" smtClean="0">
                <a:latin typeface="Times New Roman" panose="02020603050405020304" pitchFamily="18" charset="0"/>
                <a:cs typeface="Times New Roman" panose="02020603050405020304" pitchFamily="18" charset="0"/>
                <a:sym typeface="Calibri" pitchFamily="34" charset="0"/>
              </a:rPr>
              <a:t>（</a:t>
            </a:r>
            <a:r>
              <a:rPr lang="en-US" altLang="zh-CN" b="1" dirty="0">
                <a:latin typeface="Times New Roman" panose="02020603050405020304" pitchFamily="18" charset="0"/>
                <a:cs typeface="Times New Roman" panose="02020603050405020304" pitchFamily="18" charset="0"/>
                <a:sym typeface="Calibri" pitchFamily="34" charset="0"/>
              </a:rPr>
              <a:t>2</a:t>
            </a:r>
            <a:r>
              <a:rPr lang="zh-CN" altLang="en-US" b="1" dirty="0">
                <a:latin typeface="Times New Roman" panose="02020603050405020304" pitchFamily="18" charset="0"/>
                <a:cs typeface="Times New Roman" panose="02020603050405020304" pitchFamily="18" charset="0"/>
                <a:sym typeface="Calibri" pitchFamily="34" charset="0"/>
              </a:rPr>
              <a:t>）数据操作 是指对数据库中各种对象（型）的实例（值）允许进行的操作的集合，包括操作及由关的操作规则，是对系统动态特性的描述。 </a:t>
            </a:r>
            <a:endParaRPr lang="en-US" altLang="zh-CN" b="1" dirty="0" smtClean="0">
              <a:latin typeface="Times New Roman" panose="02020603050405020304" pitchFamily="18" charset="0"/>
              <a:cs typeface="Times New Roman" panose="02020603050405020304" pitchFamily="18" charset="0"/>
              <a:sym typeface="Calibri" pitchFamily="34" charset="0"/>
            </a:endParaRPr>
          </a:p>
          <a:p>
            <a:pPr>
              <a:lnSpc>
                <a:spcPct val="110000"/>
              </a:lnSpc>
            </a:pPr>
            <a:r>
              <a:rPr lang="zh-CN" altLang="en-US" b="1" dirty="0" smtClean="0">
                <a:latin typeface="Times New Roman" panose="02020603050405020304" pitchFamily="18" charset="0"/>
                <a:cs typeface="Times New Roman" panose="02020603050405020304" pitchFamily="18" charset="0"/>
                <a:sym typeface="Calibri" pitchFamily="34" charset="0"/>
              </a:rPr>
              <a:t>（</a:t>
            </a:r>
            <a:r>
              <a:rPr lang="en-US" altLang="zh-CN" b="1" dirty="0">
                <a:latin typeface="Times New Roman" panose="02020603050405020304" pitchFamily="18" charset="0"/>
                <a:cs typeface="Times New Roman" panose="02020603050405020304" pitchFamily="18" charset="0"/>
                <a:sym typeface="Calibri" pitchFamily="34" charset="0"/>
              </a:rPr>
              <a:t>3</a:t>
            </a:r>
            <a:r>
              <a:rPr lang="zh-CN" altLang="en-US" b="1" dirty="0">
                <a:latin typeface="Times New Roman" panose="02020603050405020304" pitchFamily="18" charset="0"/>
                <a:cs typeface="Times New Roman" panose="02020603050405020304" pitchFamily="18" charset="0"/>
                <a:sym typeface="Calibri" pitchFamily="34" charset="0"/>
              </a:rPr>
              <a:t>）数据的约束条件 是一组完整性规则的集合。完整性规则是给定的数据模型中数据及其联系所具有的制约和依存规则，用以限定符合数据模型的数据库状态及状态的变化，以保证数据的正确、有效相容。解析数据模型是数据库系统中重要的概念之一。要通过学习真正掌握数据模型的概念和作用。数据模型是数据库系统的基础。任何一个</a:t>
            </a:r>
            <a:r>
              <a:rPr lang="en-US" altLang="zh-CN" b="1" dirty="0">
                <a:latin typeface="Times New Roman" panose="02020603050405020304" pitchFamily="18" charset="0"/>
                <a:cs typeface="Times New Roman" panose="02020603050405020304" pitchFamily="18" charset="0"/>
                <a:sym typeface="Calibri" pitchFamily="34" charset="0"/>
              </a:rPr>
              <a:t>DBMS</a:t>
            </a:r>
            <a:r>
              <a:rPr lang="zh-CN" altLang="en-US" b="1" dirty="0">
                <a:latin typeface="Times New Roman" panose="02020603050405020304" pitchFamily="18" charset="0"/>
                <a:cs typeface="Times New Roman" panose="02020603050405020304" pitchFamily="18" charset="0"/>
                <a:sym typeface="Calibri" pitchFamily="34" charset="0"/>
              </a:rPr>
              <a:t>都以某一个数据模型为基础，或者说支持某一个数据模型。数据库系统中，模型有不同的层次。根据模型应用的不同目的，可以将模型分成两类或者说两个层次：一类是概念模型，是按用户的观点来对数据和信息建模，用于信息世界的建模，强调语义表达能力，概念简单清晰，另一类是数据模型，是按照计算机系统的观点对数据进行建模，用于机器世界，人们可以用它定义，操纵数据中的数据，一般需要严格的形式化定义个一组严格定义了语法和语义的语言，并有一些规定和限制，便于在机器上实现。</a:t>
            </a:r>
            <a:endParaRPr lang="zh-CN" altLang="en-US" sz="2000" b="1" dirty="0">
              <a:latin typeface="Times New Roman" panose="02020603050405020304" pitchFamily="18" charset="0"/>
              <a:cs typeface="Times New Roman" panose="02020603050405020304" pitchFamily="18" charset="0"/>
              <a:sym typeface="Calibri" pitchFamily="34" charset="0"/>
            </a:endParaRPr>
          </a:p>
        </p:txBody>
      </p:sp>
    </p:spTree>
    <p:extLst>
      <p:ext uri="{BB962C8B-B14F-4D97-AF65-F5344CB8AC3E}">
        <p14:creationId xmlns:p14="http://schemas.microsoft.com/office/powerpoint/2010/main" val="2720809574"/>
      </p:ext>
    </p:extLst>
  </p:cSld>
  <p:clrMapOvr>
    <a:masterClrMapping/>
  </p:clrMapOvr>
  <p:transition spd="slow" advTm="1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2" presetClass="entr" presetSubtype="8" fill="hold" grpId="0" nodeType="withEffect">
                                  <p:stCondLst>
                                    <p:cond delay="12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47" presetClass="entr" presetSubtype="0" fill="hold" grpId="0" nodeType="click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2" grpId="0"/>
      <p:bldP spid="4" grpId="0"/>
      <p:bldP spid="6" grpId="0"/>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两类数据模型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数据模型分为两类</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016210"/>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概念</a:t>
            </a:r>
            <a:r>
              <a:rPr lang="zh-CN" altLang="en-US" sz="2000" dirty="0" smtClean="0">
                <a:latin typeface="Times New Roman" panose="02020603050405020304" pitchFamily="18" charset="0"/>
                <a:cs typeface="Times New Roman" panose="02020603050405020304" pitchFamily="18" charset="0"/>
              </a:rPr>
              <a:t>模型，也</a:t>
            </a:r>
            <a:r>
              <a:rPr lang="zh-CN" altLang="en-US" sz="2000" dirty="0">
                <a:latin typeface="Times New Roman" panose="02020603050405020304" pitchFamily="18" charset="0"/>
                <a:cs typeface="Times New Roman" panose="02020603050405020304" pitchFamily="18" charset="0"/>
              </a:rPr>
              <a:t>称信息模型，它是按用户的观点来对数据和信息建模，用于数据库设计。 </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逻辑模型和物理模型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逻辑模型主要包括网状模型、层次模型、关系模型、面向对象数据模型、对象关系数据模型、半结构化数据模型等。按计算机系统的观点对数据建模，用于</a:t>
            </a: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实现。</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物理模型是对数据最底层的抽象，描述数据在系统内部的表示方式和存取方法，在磁盘或磁带上的存储方式和存取方法。</a:t>
            </a:r>
          </a:p>
        </p:txBody>
      </p:sp>
      <p:pic>
        <p:nvPicPr>
          <p:cNvPr id="7" name="Voic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8816" y="3225800"/>
            <a:ext cx="406400" cy="406400"/>
          </a:xfrm>
          <a:prstGeom prst="rect">
            <a:avLst/>
          </a:prstGeom>
        </p:spPr>
      </p:pic>
    </p:spTree>
    <p:extLst>
      <p:ext uri="{BB962C8B-B14F-4D97-AF65-F5344CB8AC3E}">
        <p14:creationId xmlns:p14="http://schemas.microsoft.com/office/powerpoint/2010/main" val="631022424"/>
      </p:ext>
    </p:extLst>
  </p:cSld>
  <p:clrMapOvr>
    <a:masterClrMapping/>
  </p:clrMapOvr>
  <p:transition spd="slow" advTm="5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909" fill="hold"/>
                                        <p:tgtEl>
                                          <p:spTgt spid="7"/>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3700"/>
                                  </p:stCondLst>
                                  <p:iterate type="lt">
                                    <p:tmPct val="45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5900"/>
                                  </p:stCondLst>
                                  <p:iterate type="lt">
                                    <p:tmPct val="24146"/>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375180A-9AB0-422C-82C3-1ACB04171484}"/>
              </a:ext>
            </a:extLst>
          </p:cNvPr>
          <p:cNvSpPr txBox="1"/>
          <p:nvPr/>
        </p:nvSpPr>
        <p:spPr>
          <a:xfrm>
            <a:off x="4977745" y="3075057"/>
            <a:ext cx="2236510" cy="707886"/>
          </a:xfrm>
          <a:prstGeom prst="rect">
            <a:avLst/>
          </a:prstGeom>
          <a:noFill/>
        </p:spPr>
        <p:txBody>
          <a:bodyPr wrap="none" rtlCol="0">
            <a:spAutoFit/>
          </a:bodyPr>
          <a:lstStyle/>
          <a:p>
            <a:r>
              <a:rPr lang="zh-CN" altLang="en-US" sz="4000" b="1" dirty="0">
                <a:solidFill>
                  <a:schemeClr val="bg1"/>
                </a:solidFill>
                <a:latin typeface="Times New Roman" panose="02020603050405020304" pitchFamily="18" charset="0"/>
                <a:ea typeface="华文中宋" panose="02010600040101010101" pitchFamily="2" charset="-122"/>
              </a:rPr>
              <a:t>谢谢观赏</a:t>
            </a:r>
          </a:p>
        </p:txBody>
      </p:sp>
    </p:spTree>
    <p:extLst>
      <p:ext uri="{BB962C8B-B14F-4D97-AF65-F5344CB8AC3E}">
        <p14:creationId xmlns:p14="http://schemas.microsoft.com/office/powerpoint/2010/main" val="1704475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1.2.1</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两类数据模型</a:t>
            </a: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客观对象的抽象过程</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178510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现实世界中的客观对象抽象为概念模型；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将现实世界抽象为信息世界</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把概念模型转换为某一数据库管理系统支持的数据模型。</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将信息世界转换为机器世界</a:t>
            </a:r>
          </a:p>
        </p:txBody>
      </p:sp>
      <p:sp>
        <p:nvSpPr>
          <p:cNvPr id="8" name="Rectangle 4"/>
          <p:cNvSpPr>
            <a:spLocks noChangeArrowheads="1"/>
          </p:cNvSpPr>
          <p:nvPr/>
        </p:nvSpPr>
        <p:spPr bwMode="auto">
          <a:xfrm>
            <a:off x="7320136" y="4592380"/>
            <a:ext cx="3602037" cy="657225"/>
          </a:xfrm>
          <a:prstGeom prst="rect">
            <a:avLst/>
          </a:prstGeom>
          <a:noFill/>
          <a:ln w="28575" algn="ctr">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t>数据库管理系统支持的数据模型</a:t>
            </a:r>
          </a:p>
        </p:txBody>
      </p:sp>
      <p:sp>
        <p:nvSpPr>
          <p:cNvPr id="9" name="Rectangle 5"/>
          <p:cNvSpPr>
            <a:spLocks noChangeArrowheads="1"/>
          </p:cNvSpPr>
          <p:nvPr/>
        </p:nvSpPr>
        <p:spPr bwMode="auto">
          <a:xfrm>
            <a:off x="8148811" y="3687505"/>
            <a:ext cx="1943100" cy="576263"/>
          </a:xfrm>
          <a:prstGeom prst="rect">
            <a:avLst/>
          </a:prstGeom>
          <a:noFill/>
          <a:ln w="28575" algn="ctr">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a:t>概念模型</a:t>
            </a:r>
          </a:p>
        </p:txBody>
      </p:sp>
      <p:sp>
        <p:nvSpPr>
          <p:cNvPr id="10" name="AutoShape 6"/>
          <p:cNvSpPr>
            <a:spLocks noChangeArrowheads="1"/>
          </p:cNvSpPr>
          <p:nvPr/>
        </p:nvSpPr>
        <p:spPr bwMode="auto">
          <a:xfrm>
            <a:off x="8663161" y="2606418"/>
            <a:ext cx="914400" cy="792162"/>
          </a:xfrm>
          <a:prstGeom prst="smileyFace">
            <a:avLst>
              <a:gd name="adj" fmla="val 4653"/>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a:p>
        </p:txBody>
      </p:sp>
      <p:sp>
        <p:nvSpPr>
          <p:cNvPr id="11" name="AutoShape 9"/>
          <p:cNvSpPr>
            <a:spLocks noChangeArrowheads="1"/>
          </p:cNvSpPr>
          <p:nvPr/>
        </p:nvSpPr>
        <p:spPr bwMode="auto">
          <a:xfrm flipH="1">
            <a:off x="10344323" y="2144455"/>
            <a:ext cx="1081088" cy="1008063"/>
          </a:xfrm>
          <a:prstGeom prst="wedgeEllipseCallout">
            <a:avLst>
              <a:gd name="adj1" fmla="val 117250"/>
              <a:gd name="adj2" fmla="val 16611"/>
            </a:avLst>
          </a:prstGeom>
          <a:noFill/>
          <a:ln w="28575" algn="ctr">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认识</a:t>
            </a:r>
          </a:p>
          <a:p>
            <a:pPr eaLnBrk="1" hangingPunct="1">
              <a:spcBef>
                <a:spcPct val="0"/>
              </a:spcBef>
              <a:buSzTx/>
              <a:buFont typeface="Arial" panose="020B0604020202020204" pitchFamily="34" charset="0"/>
              <a:buNone/>
            </a:pPr>
            <a:r>
              <a:rPr lang="zh-CN" altLang="en-US" sz="1800" dirty="0"/>
              <a:t>抽象</a:t>
            </a:r>
          </a:p>
        </p:txBody>
      </p:sp>
      <p:sp>
        <p:nvSpPr>
          <p:cNvPr id="12" name="Text Box 10"/>
          <p:cNvSpPr txBox="1">
            <a:spLocks noChangeArrowheads="1"/>
          </p:cNvSpPr>
          <p:nvPr/>
        </p:nvSpPr>
        <p:spPr bwMode="auto">
          <a:xfrm>
            <a:off x="5978575" y="3809743"/>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FF0000"/>
                </a:solidFill>
              </a:rPr>
              <a:t>信息世界</a:t>
            </a:r>
          </a:p>
        </p:txBody>
      </p:sp>
      <p:sp>
        <p:nvSpPr>
          <p:cNvPr id="13" name="Text Box 11"/>
          <p:cNvSpPr txBox="1">
            <a:spLocks noChangeArrowheads="1"/>
          </p:cNvSpPr>
          <p:nvPr/>
        </p:nvSpPr>
        <p:spPr bwMode="auto">
          <a:xfrm>
            <a:off x="5978575" y="473763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solidFill>
                  <a:srgbClr val="FF0000"/>
                </a:solidFill>
              </a:rPr>
              <a:t>机器世界</a:t>
            </a:r>
          </a:p>
        </p:txBody>
      </p:sp>
      <p:sp>
        <p:nvSpPr>
          <p:cNvPr id="14" name="Line 16"/>
          <p:cNvSpPr>
            <a:spLocks noChangeShapeType="1"/>
          </p:cNvSpPr>
          <p:nvPr/>
        </p:nvSpPr>
        <p:spPr bwMode="auto">
          <a:xfrm>
            <a:off x="9120361" y="2277805"/>
            <a:ext cx="1587" cy="317500"/>
          </a:xfrm>
          <a:prstGeom prst="line">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a:off x="9120361" y="3400168"/>
            <a:ext cx="0" cy="287337"/>
          </a:xfrm>
          <a:prstGeom prst="line">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a:off x="9120361" y="4263768"/>
            <a:ext cx="1587" cy="328612"/>
          </a:xfrm>
          <a:prstGeom prst="line">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 name="组合 5"/>
          <p:cNvGrpSpPr>
            <a:grpSpLocks/>
          </p:cNvGrpSpPr>
          <p:nvPr/>
        </p:nvGrpSpPr>
        <p:grpSpPr bwMode="auto">
          <a:xfrm>
            <a:off x="8221836" y="1360230"/>
            <a:ext cx="1800225" cy="917575"/>
            <a:chOff x="3348037" y="959381"/>
            <a:chExt cx="1800225" cy="917575"/>
          </a:xfrm>
        </p:grpSpPr>
        <p:sp>
          <p:nvSpPr>
            <p:cNvPr id="18" name="Cloud"/>
            <p:cNvSpPr>
              <a:spLocks noChangeAspect="1" noEditPoints="1" noChangeArrowheads="1"/>
            </p:cNvSpPr>
            <p:nvPr/>
          </p:nvSpPr>
          <p:spPr bwMode="auto">
            <a:xfrm>
              <a:off x="3348037" y="959381"/>
              <a:ext cx="1800225" cy="9175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28575">
              <a:solidFill>
                <a:srgbClr val="0066FF"/>
              </a:solidFill>
              <a:miter lim="800000"/>
              <a:headEnd/>
              <a:tailEnd/>
            </a:ln>
            <a:effectLst>
              <a:outerShdw dist="107763" dir="2700000" algn="ctr" rotWithShape="0">
                <a:srgbClr val="808080"/>
              </a:outerShdw>
            </a:effectLst>
          </p:spPr>
          <p:txBody>
            <a:bodyPr/>
            <a:lstStyle/>
            <a:p>
              <a:endParaRPr lang="zh-CN" altLang="en-US"/>
            </a:p>
          </p:txBody>
        </p:sp>
        <p:sp>
          <p:nvSpPr>
            <p:cNvPr id="19" name="矩形 4"/>
            <p:cNvSpPr>
              <a:spLocks noChangeArrowheads="1"/>
            </p:cNvSpPr>
            <p:nvPr/>
          </p:nvSpPr>
          <p:spPr bwMode="auto">
            <a:xfrm>
              <a:off x="3730665" y="122664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现实世界</a:t>
              </a:r>
            </a:p>
          </p:txBody>
        </p:sp>
      </p:grpSp>
      <p:grpSp>
        <p:nvGrpSpPr>
          <p:cNvPr id="6" name="组合 5"/>
          <p:cNvGrpSpPr/>
          <p:nvPr/>
        </p:nvGrpSpPr>
        <p:grpSpPr>
          <a:xfrm>
            <a:off x="8147144" y="1367034"/>
            <a:ext cx="1943100" cy="2903538"/>
            <a:chOff x="2984388" y="2247101"/>
            <a:chExt cx="1943100" cy="2903538"/>
          </a:xfrm>
          <a:solidFill>
            <a:srgbClr val="FFFF00"/>
          </a:solidFill>
        </p:grpSpPr>
        <p:sp>
          <p:nvSpPr>
            <p:cNvPr id="21" name="Rectangle 5"/>
            <p:cNvSpPr>
              <a:spLocks noChangeArrowheads="1"/>
            </p:cNvSpPr>
            <p:nvPr/>
          </p:nvSpPr>
          <p:spPr bwMode="auto">
            <a:xfrm>
              <a:off x="2984388" y="4574376"/>
              <a:ext cx="1943100" cy="576263"/>
            </a:xfrm>
            <a:prstGeom prst="rect">
              <a:avLst/>
            </a:prstGeom>
            <a:grp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a:t>概念模型</a:t>
              </a:r>
            </a:p>
          </p:txBody>
        </p:sp>
        <p:sp>
          <p:nvSpPr>
            <p:cNvPr id="22" name="AutoShape 6"/>
            <p:cNvSpPr>
              <a:spLocks noChangeArrowheads="1"/>
            </p:cNvSpPr>
            <p:nvPr/>
          </p:nvSpPr>
          <p:spPr bwMode="auto">
            <a:xfrm>
              <a:off x="3498738" y="3493289"/>
              <a:ext cx="914400" cy="792162"/>
            </a:xfrm>
            <a:prstGeom prst="smileyFace">
              <a:avLst>
                <a:gd name="adj" fmla="val 4653"/>
              </a:avLst>
            </a:prstGeom>
            <a:grpFill/>
            <a:ln w="28575">
              <a:solidFill>
                <a:srgbClr val="0066FF"/>
              </a:solidFill>
              <a:round/>
              <a:headEnd/>
              <a:tailEnd/>
            </a:ln>
            <a:extLst/>
          </p:spPr>
          <p:txBody>
            <a:bodyPr wrap="none"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a:p>
          </p:txBody>
        </p:sp>
        <p:sp>
          <p:nvSpPr>
            <p:cNvPr id="23" name="Line 16"/>
            <p:cNvSpPr>
              <a:spLocks noChangeShapeType="1"/>
            </p:cNvSpPr>
            <p:nvPr/>
          </p:nvSpPr>
          <p:spPr bwMode="auto">
            <a:xfrm>
              <a:off x="3955938" y="3164676"/>
              <a:ext cx="1587" cy="317500"/>
            </a:xfrm>
            <a:prstGeom prst="line">
              <a:avLst/>
            </a:prstGeom>
            <a:grpFill/>
            <a:ln w="25400">
              <a:solidFill>
                <a:srgbClr val="00B050"/>
              </a:solidFill>
              <a:round/>
              <a:headEnd/>
              <a:tailEnd type="triangle" w="med" len="med"/>
            </a:ln>
            <a:extLst/>
          </p:spPr>
          <p:txBody>
            <a:bodyPr/>
            <a:lstStyle/>
            <a:p>
              <a:endParaRPr lang="zh-CN" altLang="en-US"/>
            </a:p>
          </p:txBody>
        </p:sp>
        <p:sp>
          <p:nvSpPr>
            <p:cNvPr id="24" name="Line 17"/>
            <p:cNvSpPr>
              <a:spLocks noChangeShapeType="1"/>
            </p:cNvSpPr>
            <p:nvPr/>
          </p:nvSpPr>
          <p:spPr bwMode="auto">
            <a:xfrm>
              <a:off x="3955938" y="4287039"/>
              <a:ext cx="0" cy="287337"/>
            </a:xfrm>
            <a:prstGeom prst="line">
              <a:avLst/>
            </a:prstGeom>
            <a:grpFill/>
            <a:ln w="25400">
              <a:solidFill>
                <a:srgbClr val="00B050"/>
              </a:solidFill>
              <a:round/>
              <a:headEnd/>
              <a:tailEnd type="triangle" w="med" len="med"/>
            </a:ln>
            <a:extLst/>
          </p:spPr>
          <p:txBody>
            <a:bodyPr/>
            <a:lstStyle/>
            <a:p>
              <a:endParaRPr lang="zh-CN" altLang="en-US"/>
            </a:p>
          </p:txBody>
        </p:sp>
        <p:grpSp>
          <p:nvGrpSpPr>
            <p:cNvPr id="25" name="组合 5"/>
            <p:cNvGrpSpPr>
              <a:grpSpLocks/>
            </p:cNvGrpSpPr>
            <p:nvPr/>
          </p:nvGrpSpPr>
          <p:grpSpPr bwMode="auto">
            <a:xfrm>
              <a:off x="3057413" y="2247101"/>
              <a:ext cx="1800225" cy="917575"/>
              <a:chOff x="3348037" y="959381"/>
              <a:chExt cx="1800225" cy="917575"/>
            </a:xfrm>
            <a:grpFill/>
          </p:grpSpPr>
          <p:sp>
            <p:nvSpPr>
              <p:cNvPr id="26" name="Cloud"/>
              <p:cNvSpPr>
                <a:spLocks noChangeAspect="1" noEditPoints="1" noChangeArrowheads="1"/>
              </p:cNvSpPr>
              <p:nvPr/>
            </p:nvSpPr>
            <p:spPr bwMode="auto">
              <a:xfrm>
                <a:off x="3348037" y="959381"/>
                <a:ext cx="1800225" cy="9175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rgbClr val="0066FF"/>
                </a:solidFill>
                <a:miter lim="800000"/>
                <a:headEnd/>
                <a:tailEnd/>
              </a:ln>
              <a:effectLst>
                <a:outerShdw dist="107763" dir="2700000" algn="ctr" rotWithShape="0">
                  <a:srgbClr val="808080"/>
                </a:outerShdw>
              </a:effectLst>
            </p:spPr>
            <p:txBody>
              <a:bodyPr/>
              <a:lstStyle/>
              <a:p>
                <a:endParaRPr lang="zh-CN" altLang="en-US"/>
              </a:p>
            </p:txBody>
          </p:sp>
          <p:sp>
            <p:nvSpPr>
              <p:cNvPr id="27" name="矩形 4"/>
              <p:cNvSpPr>
                <a:spLocks noChangeArrowheads="1"/>
              </p:cNvSpPr>
              <p:nvPr/>
            </p:nvSpPr>
            <p:spPr bwMode="auto">
              <a:xfrm>
                <a:off x="3730665" y="1226649"/>
                <a:ext cx="1107996"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现实世界</a:t>
                </a:r>
              </a:p>
            </p:txBody>
          </p:sp>
        </p:grpSp>
      </p:grpSp>
      <p:sp>
        <p:nvSpPr>
          <p:cNvPr id="28"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87488" y="3278832"/>
            <a:ext cx="5256584" cy="3170099"/>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现实世界转化为概念</a:t>
            </a:r>
            <a:r>
              <a:rPr lang="zh-CN" altLang="en-US" sz="2000" dirty="0" smtClean="0">
                <a:latin typeface="Times New Roman" panose="02020603050405020304" pitchFamily="18" charset="0"/>
                <a:cs typeface="Times New Roman" panose="02020603050405020304" pitchFamily="18" charset="0"/>
              </a:rPr>
              <a:t>模型</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由</a:t>
            </a:r>
            <a:r>
              <a:rPr lang="zh-CN" altLang="en-US" sz="2000" dirty="0">
                <a:latin typeface="Times New Roman" panose="02020603050405020304" pitchFamily="18" charset="0"/>
                <a:cs typeface="Times New Roman" panose="02020603050405020304" pitchFamily="18" charset="0"/>
              </a:rPr>
              <a:t>数据库设计人员完成的</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概念</a:t>
            </a:r>
            <a:r>
              <a:rPr lang="zh-CN" altLang="en-US" sz="2000" dirty="0">
                <a:latin typeface="Times New Roman" panose="02020603050405020304" pitchFamily="18" charset="0"/>
                <a:cs typeface="Times New Roman" panose="02020603050405020304" pitchFamily="18" charset="0"/>
              </a:rPr>
              <a:t>模型转化为</a:t>
            </a:r>
            <a:r>
              <a:rPr lang="zh-CN" altLang="en-US" sz="2000" dirty="0" smtClean="0">
                <a:latin typeface="Times New Roman" panose="02020603050405020304" pitchFamily="18" charset="0"/>
                <a:cs typeface="Times New Roman" panose="02020603050405020304" pitchFamily="18" charset="0"/>
              </a:rPr>
              <a:t>逻辑模型</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由</a:t>
            </a:r>
            <a:r>
              <a:rPr lang="zh-CN" altLang="en-US" sz="2000" dirty="0">
                <a:latin typeface="Times New Roman" panose="02020603050405020304" pitchFamily="18" charset="0"/>
                <a:cs typeface="Times New Roman" panose="02020603050405020304" pitchFamily="18" charset="0"/>
              </a:rPr>
              <a:t>数据库设计人员</a:t>
            </a:r>
            <a:r>
              <a:rPr lang="zh-CN" altLang="en-US" sz="2000" dirty="0" smtClean="0">
                <a:latin typeface="Times New Roman" panose="02020603050405020304" pitchFamily="18" charset="0"/>
                <a:cs typeface="Times New Roman" panose="02020603050405020304" pitchFamily="18" charset="0"/>
              </a:rPr>
              <a:t>完成；</a:t>
            </a:r>
            <a:endParaRPr lang="en-US" altLang="zh-CN" sz="2000" dirty="0" smtClean="0">
              <a:latin typeface="Times New Roman" panose="02020603050405020304" pitchFamily="18" charset="0"/>
              <a:cs typeface="Times New Roman" panose="02020603050405020304" pitchFamily="18" charset="0"/>
            </a:endParaRPr>
          </a:p>
          <a:p>
            <a:pPr marL="6858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数据库</a:t>
            </a:r>
            <a:r>
              <a:rPr lang="zh-CN" altLang="en-US" sz="2000" dirty="0">
                <a:latin typeface="Times New Roman" panose="02020603050405020304" pitchFamily="18" charset="0"/>
                <a:cs typeface="Times New Roman" panose="02020603050405020304" pitchFamily="18" charset="0"/>
              </a:rPr>
              <a:t>设计工具协助完成</a:t>
            </a:r>
            <a:r>
              <a:rPr lang="zh-CN" altLang="en-US" sz="2000" dirty="0" smtClean="0">
                <a:latin typeface="Times New Roman" panose="02020603050405020304" pitchFamily="18" charset="0"/>
                <a:cs typeface="Times New Roman" panose="02020603050405020304" pitchFamily="18" charset="0"/>
              </a:rPr>
              <a:t>的</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smtClean="0">
                <a:latin typeface="Times New Roman" panose="02020603050405020304" pitchFamily="18" charset="0"/>
                <a:cs typeface="Times New Roman" panose="02020603050405020304" pitchFamily="18" charset="0"/>
              </a:rPr>
              <a:t>逻辑模型</a:t>
            </a:r>
            <a:r>
              <a:rPr lang="zh-CN" altLang="en-US" sz="2000" dirty="0">
                <a:latin typeface="Times New Roman" panose="02020603050405020304" pitchFamily="18" charset="0"/>
                <a:cs typeface="Times New Roman" panose="02020603050405020304" pitchFamily="18" charset="0"/>
              </a:rPr>
              <a:t>转化为</a:t>
            </a:r>
            <a:r>
              <a:rPr lang="zh-CN" altLang="en-US" sz="2000" dirty="0" smtClean="0">
                <a:latin typeface="Times New Roman" panose="02020603050405020304" pitchFamily="18" charset="0"/>
                <a:cs typeface="Times New Roman" panose="02020603050405020304" pitchFamily="18" charset="0"/>
              </a:rPr>
              <a:t>物理模型</a:t>
            </a:r>
            <a:endParaRPr lang="en-US" altLang="zh-CN" sz="2000" dirty="0" smtClean="0">
              <a:latin typeface="Times New Roman" panose="02020603050405020304" pitchFamily="18" charset="0"/>
              <a:cs typeface="Times New Roman" panose="02020603050405020304" pitchFamily="18" charset="0"/>
            </a:endParaRPr>
          </a:p>
          <a:p>
            <a:pPr marL="6858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由</a:t>
            </a:r>
            <a:r>
              <a:rPr lang="en-US" altLang="zh-CN" sz="2000" dirty="0">
                <a:latin typeface="Times New Roman" panose="02020603050405020304" pitchFamily="18" charset="0"/>
                <a:cs typeface="Times New Roman" panose="02020603050405020304" pitchFamily="18" charset="0"/>
              </a:rPr>
              <a:t>DBMS</a:t>
            </a:r>
            <a:r>
              <a:rPr lang="zh-CN" altLang="en-US" sz="2000" dirty="0">
                <a:latin typeface="Times New Roman" panose="02020603050405020304" pitchFamily="18" charset="0"/>
                <a:cs typeface="Times New Roman" panose="02020603050405020304" pitchFamily="18" charset="0"/>
              </a:rPr>
              <a:t>完成的。</a:t>
            </a:r>
          </a:p>
        </p:txBody>
      </p:sp>
      <p:grpSp>
        <p:nvGrpSpPr>
          <p:cNvPr id="32" name="组合 31"/>
          <p:cNvGrpSpPr/>
          <p:nvPr/>
        </p:nvGrpSpPr>
        <p:grpSpPr>
          <a:xfrm>
            <a:off x="7320929" y="3685917"/>
            <a:ext cx="3602037" cy="1562100"/>
            <a:chOff x="7472536" y="3839905"/>
            <a:chExt cx="3602037" cy="1562100"/>
          </a:xfrm>
          <a:solidFill>
            <a:srgbClr val="FFFF00"/>
          </a:solidFill>
        </p:grpSpPr>
        <p:sp>
          <p:nvSpPr>
            <p:cNvPr id="29" name="Rectangle 4"/>
            <p:cNvSpPr>
              <a:spLocks noChangeArrowheads="1"/>
            </p:cNvSpPr>
            <p:nvPr/>
          </p:nvSpPr>
          <p:spPr bwMode="auto">
            <a:xfrm>
              <a:off x="7472536" y="4744780"/>
              <a:ext cx="3602037" cy="657225"/>
            </a:xfrm>
            <a:prstGeom prst="rect">
              <a:avLst/>
            </a:prstGeom>
            <a:grp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t>数据库管理系统支持的数据模型</a:t>
              </a:r>
            </a:p>
          </p:txBody>
        </p:sp>
        <p:sp>
          <p:nvSpPr>
            <p:cNvPr id="30" name="Rectangle 5"/>
            <p:cNvSpPr>
              <a:spLocks noChangeArrowheads="1"/>
            </p:cNvSpPr>
            <p:nvPr/>
          </p:nvSpPr>
          <p:spPr bwMode="auto">
            <a:xfrm>
              <a:off x="8301211" y="3839905"/>
              <a:ext cx="1943100" cy="576263"/>
            </a:xfrm>
            <a:prstGeom prst="rect">
              <a:avLst/>
            </a:prstGeom>
            <a:grp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a:t>概念模型</a:t>
              </a:r>
            </a:p>
          </p:txBody>
        </p:sp>
        <p:sp>
          <p:nvSpPr>
            <p:cNvPr id="31" name="Line 18"/>
            <p:cNvSpPr>
              <a:spLocks noChangeShapeType="1"/>
            </p:cNvSpPr>
            <p:nvPr/>
          </p:nvSpPr>
          <p:spPr bwMode="auto">
            <a:xfrm>
              <a:off x="9272761" y="4416168"/>
              <a:ext cx="1587" cy="328612"/>
            </a:xfrm>
            <a:prstGeom prst="line">
              <a:avLst/>
            </a:prstGeom>
            <a:grpFill/>
            <a:ln w="25400">
              <a:solidFill>
                <a:srgbClr val="00B050"/>
              </a:solidFill>
              <a:round/>
              <a:headEnd/>
              <a:tailEnd type="triangle" w="med" len="med"/>
            </a:ln>
            <a:extLst/>
          </p:spPr>
          <p:txBody>
            <a:bodyPr/>
            <a:lstStyle/>
            <a:p>
              <a:endParaRPr lang="zh-CN" altLang="en-US"/>
            </a:p>
          </p:txBody>
        </p:sp>
      </p:grpSp>
      <p:pic>
        <p:nvPicPr>
          <p:cNvPr id="33" name="Voic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40904" y="3743991"/>
            <a:ext cx="406400" cy="406400"/>
          </a:xfrm>
          <a:prstGeom prst="rect">
            <a:avLst/>
          </a:prstGeom>
        </p:spPr>
      </p:pic>
    </p:spTree>
    <p:extLst>
      <p:ext uri="{BB962C8B-B14F-4D97-AF65-F5344CB8AC3E}">
        <p14:creationId xmlns:p14="http://schemas.microsoft.com/office/powerpoint/2010/main" val="2140491336"/>
      </p:ext>
    </p:extLst>
  </p:cSld>
  <p:clrMapOvr>
    <a:masterClrMapping/>
  </p:clrMapOvr>
  <mc:AlternateContent xmlns:mc="http://schemas.openxmlformats.org/markup-compatibility/2006">
    <mc:Choice xmlns:p14="http://schemas.microsoft.com/office/powerpoint/2010/main" Requires="p14">
      <p:transition p14:dur="0" advTm="49000"/>
    </mc:Choice>
    <mc:Fallback>
      <p:transition advTm="4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072" fill="hold"/>
                                        <p:tgtEl>
                                          <p:spTgt spid="33"/>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4000"/>
                                  </p:stCondLst>
                                  <p:iterate type="lt">
                                    <p:tmPct val="24146"/>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1200"/>
                                        <p:tgtEl>
                                          <p:spTgt spid="20"/>
                                        </p:tgtEl>
                                      </p:cBhvr>
                                    </p:animEffect>
                                  </p:childTnLst>
                                </p:cTn>
                              </p:par>
                              <p:par>
                                <p:cTn id="13" presetID="22" presetClass="entr" presetSubtype="1" fill="hold" nodeType="withEffect">
                                  <p:stCondLst>
                                    <p:cond delay="590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1000"/>
                                        <p:tgtEl>
                                          <p:spTgt spid="17"/>
                                        </p:tgtEl>
                                      </p:cBhvr>
                                    </p:animEffect>
                                  </p:childTnLst>
                                </p:cTn>
                              </p:par>
                              <p:par>
                                <p:cTn id="16" presetID="4" presetClass="entr" presetSubtype="16" fill="hold" nodeType="withEffect">
                                  <p:stCondLst>
                                    <p:cond delay="700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1000"/>
                                        <p:tgtEl>
                                          <p:spTgt spid="14"/>
                                        </p:tgtEl>
                                      </p:cBhvr>
                                    </p:animEffect>
                                  </p:childTnLst>
                                </p:cTn>
                              </p:par>
                              <p:par>
                                <p:cTn id="19" presetID="4" presetClass="entr" presetSubtype="16" fill="hold" grpId="0" nodeType="withEffect">
                                  <p:stCondLst>
                                    <p:cond delay="850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1000"/>
                                        <p:tgtEl>
                                          <p:spTgt spid="10"/>
                                        </p:tgtEl>
                                      </p:cBhvr>
                                    </p:animEffect>
                                  </p:childTnLst>
                                </p:cTn>
                              </p:par>
                              <p:par>
                                <p:cTn id="22" presetID="22" presetClass="entr" presetSubtype="8" fill="hold" grpId="0" nodeType="withEffect">
                                  <p:stCondLst>
                                    <p:cond delay="990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900"/>
                                        <p:tgtEl>
                                          <p:spTgt spid="11"/>
                                        </p:tgtEl>
                                      </p:cBhvr>
                                    </p:animEffect>
                                  </p:childTnLst>
                                </p:cTn>
                              </p:par>
                              <p:par>
                                <p:cTn id="25" presetID="4" presetClass="entr" presetSubtype="16" fill="hold" nodeType="withEffect">
                                  <p:stCondLst>
                                    <p:cond delay="1170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1000"/>
                                        <p:tgtEl>
                                          <p:spTgt spid="15"/>
                                        </p:tgtEl>
                                      </p:cBhvr>
                                    </p:animEffect>
                                  </p:childTnLst>
                                </p:cTn>
                              </p:par>
                              <p:par>
                                <p:cTn id="28" presetID="4" presetClass="entr" presetSubtype="16" fill="hold" grpId="0" nodeType="withEffect">
                                  <p:stCondLst>
                                    <p:cond delay="13800"/>
                                  </p:stCondLst>
                                  <p:childTnLst>
                                    <p:set>
                                      <p:cBhvr>
                                        <p:cTn id="29" dur="1" fill="hold">
                                          <p:stCondLst>
                                            <p:cond delay="0"/>
                                          </p:stCondLst>
                                        </p:cTn>
                                        <p:tgtEl>
                                          <p:spTgt spid="12"/>
                                        </p:tgtEl>
                                        <p:attrNameLst>
                                          <p:attrName>style.visibility</p:attrName>
                                        </p:attrNameLst>
                                      </p:cBhvr>
                                      <p:to>
                                        <p:strVal val="visible"/>
                                      </p:to>
                                    </p:set>
                                    <p:animEffect transition="in" filter="box(in)">
                                      <p:cBhvr>
                                        <p:cTn id="30" dur="1000"/>
                                        <p:tgtEl>
                                          <p:spTgt spid="12"/>
                                        </p:tgtEl>
                                      </p:cBhvr>
                                    </p:animEffect>
                                  </p:childTnLst>
                                </p:cTn>
                              </p:par>
                              <p:par>
                                <p:cTn id="31" presetID="4" presetClass="entr" presetSubtype="16" fill="hold" grpId="0" nodeType="withEffect">
                                  <p:stCondLst>
                                    <p:cond delay="14000"/>
                                  </p:stCondLst>
                                  <p:childTnLst>
                                    <p:set>
                                      <p:cBhvr>
                                        <p:cTn id="32" dur="1" fill="hold">
                                          <p:stCondLst>
                                            <p:cond delay="0"/>
                                          </p:stCondLst>
                                        </p:cTn>
                                        <p:tgtEl>
                                          <p:spTgt spid="9"/>
                                        </p:tgtEl>
                                        <p:attrNameLst>
                                          <p:attrName>style.visibility</p:attrName>
                                        </p:attrNameLst>
                                      </p:cBhvr>
                                      <p:to>
                                        <p:strVal val="visible"/>
                                      </p:to>
                                    </p:set>
                                    <p:animEffect transition="in" filter="box(in)">
                                      <p:cBhvr>
                                        <p:cTn id="33" dur="1000"/>
                                        <p:tgtEl>
                                          <p:spTgt spid="9"/>
                                        </p:tgtEl>
                                      </p:cBhvr>
                                    </p:animEffect>
                                  </p:childTnLst>
                                </p:cTn>
                              </p:par>
                              <p:par>
                                <p:cTn id="34" presetID="8" presetClass="entr" presetSubtype="16" fill="hold" nodeType="withEffect">
                                  <p:stCondLst>
                                    <p:cond delay="15700"/>
                                  </p:stCondLst>
                                  <p:childTnLst>
                                    <p:set>
                                      <p:cBhvr>
                                        <p:cTn id="35" dur="1" fill="hold">
                                          <p:stCondLst>
                                            <p:cond delay="0"/>
                                          </p:stCondLst>
                                        </p:cTn>
                                        <p:tgtEl>
                                          <p:spTgt spid="16"/>
                                        </p:tgtEl>
                                        <p:attrNameLst>
                                          <p:attrName>style.visibility</p:attrName>
                                        </p:attrNameLst>
                                      </p:cBhvr>
                                      <p:to>
                                        <p:strVal val="visible"/>
                                      </p:to>
                                    </p:set>
                                    <p:animEffect transition="in" filter="diamond(in)">
                                      <p:cBhvr>
                                        <p:cTn id="36" dur="1000"/>
                                        <p:tgtEl>
                                          <p:spTgt spid="16"/>
                                        </p:tgtEl>
                                      </p:cBhvr>
                                    </p:animEffect>
                                  </p:childTnLst>
                                </p:cTn>
                              </p:par>
                              <p:par>
                                <p:cTn id="37" presetID="8" presetClass="entr" presetSubtype="16" fill="hold" grpId="0" nodeType="withEffect">
                                  <p:stCondLst>
                                    <p:cond delay="17200"/>
                                  </p:stCondLst>
                                  <p:childTnLst>
                                    <p:set>
                                      <p:cBhvr>
                                        <p:cTn id="38" dur="1" fill="hold">
                                          <p:stCondLst>
                                            <p:cond delay="0"/>
                                          </p:stCondLst>
                                        </p:cTn>
                                        <p:tgtEl>
                                          <p:spTgt spid="8"/>
                                        </p:tgtEl>
                                        <p:attrNameLst>
                                          <p:attrName>style.visibility</p:attrName>
                                        </p:attrNameLst>
                                      </p:cBhvr>
                                      <p:to>
                                        <p:strVal val="visible"/>
                                      </p:to>
                                    </p:set>
                                    <p:animEffect transition="in" filter="diamond(in)">
                                      <p:cBhvr>
                                        <p:cTn id="39" dur="2100"/>
                                        <p:tgtEl>
                                          <p:spTgt spid="8"/>
                                        </p:tgtEl>
                                      </p:cBhvr>
                                    </p:animEffect>
                                  </p:childTnLst>
                                </p:cTn>
                              </p:par>
                              <p:par>
                                <p:cTn id="40" presetID="26" presetClass="emph" presetSubtype="0" repeatCount="3000" fill="hold" grpId="1" nodeType="withEffect">
                                  <p:stCondLst>
                                    <p:cond delay="2110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par>
                                <p:cTn id="43" presetID="8" presetClass="entr" presetSubtype="16" fill="hold" grpId="0" nodeType="withEffect">
                                  <p:stCondLst>
                                    <p:cond delay="19800"/>
                                  </p:stCondLst>
                                  <p:childTnLst>
                                    <p:set>
                                      <p:cBhvr>
                                        <p:cTn id="44" dur="1" fill="hold">
                                          <p:stCondLst>
                                            <p:cond delay="0"/>
                                          </p:stCondLst>
                                        </p:cTn>
                                        <p:tgtEl>
                                          <p:spTgt spid="13"/>
                                        </p:tgtEl>
                                        <p:attrNameLst>
                                          <p:attrName>style.visibility</p:attrName>
                                        </p:attrNameLst>
                                      </p:cBhvr>
                                      <p:to>
                                        <p:strVal val="visible"/>
                                      </p:to>
                                    </p:set>
                                    <p:animEffect transition="in" filter="diamond(in)">
                                      <p:cBhvr>
                                        <p:cTn id="45" dur="1000"/>
                                        <p:tgtEl>
                                          <p:spTgt spid="13"/>
                                        </p:tgtEl>
                                      </p:cBhvr>
                                    </p:animEffect>
                                  </p:childTnLst>
                                </p:cTn>
                              </p:par>
                              <p:par>
                                <p:cTn id="46" presetID="26" presetClass="emph" presetSubtype="0" repeatCount="3000" fill="hold" grpId="1" nodeType="withEffect">
                                  <p:stCondLst>
                                    <p:cond delay="22900"/>
                                  </p:stCondLst>
                                  <p:childTnLst>
                                    <p:animEffect transition="out" filter="fade">
                                      <p:cBhvr>
                                        <p:cTn id="47" dur="500" tmFilter="0, 0; .2, .5; .8, .5; 1, 0"/>
                                        <p:tgtEl>
                                          <p:spTgt spid="13"/>
                                        </p:tgtEl>
                                      </p:cBhvr>
                                    </p:animEffect>
                                    <p:animScale>
                                      <p:cBhvr>
                                        <p:cTn id="48" dur="250" autoRev="1" fill="hold"/>
                                        <p:tgtEl>
                                          <p:spTgt spid="13"/>
                                        </p:tgtEl>
                                      </p:cBhvr>
                                      <p:by x="105000" y="105000"/>
                                    </p:animScale>
                                  </p:childTnLst>
                                </p:cTn>
                              </p:par>
                              <p:par>
                                <p:cTn id="49" presetID="10" presetClass="entr" presetSubtype="0" fill="hold" grpId="0" nodeType="withEffect">
                                  <p:stCondLst>
                                    <p:cond delay="25400"/>
                                  </p:stCondLst>
                                  <p:iterate type="lt">
                                    <p:tmPct val="24146"/>
                                  </p:iterate>
                                  <p:childTnLst>
                                    <p:set>
                                      <p:cBhvr>
                                        <p:cTn id="50" dur="1" fill="hold">
                                          <p:stCondLst>
                                            <p:cond delay="0"/>
                                          </p:stCondLst>
                                        </p:cTn>
                                        <p:tgtEl>
                                          <p:spTgt spid="28"/>
                                        </p:tgtEl>
                                        <p:attrNameLst>
                                          <p:attrName>style.visibility</p:attrName>
                                        </p:attrNameLst>
                                      </p:cBhvr>
                                      <p:to>
                                        <p:strVal val="visible"/>
                                      </p:to>
                                    </p:set>
                                    <p:animEffect transition="in" filter="fade">
                                      <p:cBhvr>
                                        <p:cTn id="51" dur="1100"/>
                                        <p:tgtEl>
                                          <p:spTgt spid="28"/>
                                        </p:tgtEl>
                                      </p:cBhvr>
                                    </p:animEffect>
                                  </p:childTnLst>
                                </p:cTn>
                              </p:par>
                              <p:par>
                                <p:cTn id="52" presetID="22" presetClass="entr" presetSubtype="1" fill="hold" nodeType="withEffect">
                                  <p:stCondLst>
                                    <p:cond delay="2640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1300"/>
                                        <p:tgtEl>
                                          <p:spTgt spid="6"/>
                                        </p:tgtEl>
                                      </p:cBhvr>
                                    </p:animEffect>
                                  </p:childTnLst>
                                </p:cTn>
                              </p:par>
                              <p:par>
                                <p:cTn id="55" presetID="10" presetClass="exit" presetSubtype="0" fill="hold" nodeType="withEffect">
                                  <p:stCondLst>
                                    <p:cond delay="31300"/>
                                  </p:stCondLst>
                                  <p:childTnLst>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22" presetClass="entr" presetSubtype="1" fill="hold" nodeType="withEffect">
                                  <p:stCondLst>
                                    <p:cond delay="32700"/>
                                  </p:stCondLst>
                                  <p:childTnLst>
                                    <p:set>
                                      <p:cBhvr>
                                        <p:cTn id="59" dur="1" fill="hold">
                                          <p:stCondLst>
                                            <p:cond delay="0"/>
                                          </p:stCondLst>
                                        </p:cTn>
                                        <p:tgtEl>
                                          <p:spTgt spid="32"/>
                                        </p:tgtEl>
                                        <p:attrNameLst>
                                          <p:attrName>style.visibility</p:attrName>
                                        </p:attrNameLst>
                                      </p:cBhvr>
                                      <p:to>
                                        <p:strVal val="visible"/>
                                      </p:to>
                                    </p:set>
                                    <p:animEffect transition="in" filter="wipe(up)">
                                      <p:cBhvr>
                                        <p:cTn id="60" dur="1300"/>
                                        <p:tgtEl>
                                          <p:spTgt spid="32"/>
                                        </p:tgtEl>
                                      </p:cBhvr>
                                    </p:animEffect>
                                  </p:childTnLst>
                                </p:cTn>
                              </p:par>
                              <p:par>
                                <p:cTn id="61" presetID="10" presetClass="exit" presetSubtype="0" fill="hold" nodeType="withEffect">
                                  <p:stCondLst>
                                    <p:cond delay="4220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4" fill="hold" display="0">
                  <p:stCondLst>
                    <p:cond delay="indefinite"/>
                  </p:stCondLst>
                  <p:endCondLst>
                    <p:cond evt="onStopAudio" delay="0">
                      <p:tgtEl>
                        <p:sldTgt/>
                      </p:tgtEl>
                    </p:cond>
                  </p:endCondLst>
                </p:cTn>
                <p:tgtEl>
                  <p:spTgt spid="33"/>
                </p:tgtEl>
              </p:cMediaNode>
            </p:audio>
          </p:childTnLst>
        </p:cTn>
      </p:par>
    </p:tnLst>
    <p:bldLst>
      <p:bldP spid="4" grpId="0"/>
      <p:bldP spid="20" grpId="0"/>
      <p:bldP spid="8" grpId="0" animBg="1"/>
      <p:bldP spid="9" grpId="0" animBg="1"/>
      <p:bldP spid="10" grpId="0" animBg="1"/>
      <p:bldP spid="11" grpId="0" animBg="1"/>
      <p:bldP spid="12" grpId="0"/>
      <p:bldP spid="12" grpId="1"/>
      <p:bldP spid="13" grpId="0"/>
      <p:bldP spid="13" grpId="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smtClean="0">
                <a:solidFill>
                  <a:schemeClr val="bg1"/>
                </a:solidFill>
                <a:latin typeface="Times New Roman" panose="02020603050405020304" pitchFamily="18" charset="0"/>
                <a:ea typeface="华文行楷" panose="02010800040101010101" pitchFamily="2" charset="-122"/>
              </a:rPr>
              <a:t>概念模型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latin typeface="Times New Roman" panose="02020603050405020304" pitchFamily="18" charset="0"/>
              </a:rPr>
              <a:t>概念模型概述</a:t>
            </a:r>
            <a:endParaRPr lang="zh-CN" altLang="en-US" sz="2400" b="1" dirty="0">
              <a:latin typeface="Times New Roman" panose="02020603050405020304" pitchFamily="18" charset="0"/>
            </a:endParaRP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217024" cy="36317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概念模型的用途</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概念模型用于信息世界的建模</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是现实世界到机器世界的一个中间层次</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是数据库设计的有力工具</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数据库设计人员和用户之间进行交流的语言</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对概念模型的基本要求</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较强的语义表达能力</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简单、清晰、易于用户理解</a:t>
            </a:r>
          </a:p>
        </p:txBody>
      </p:sp>
      <p:pic>
        <p:nvPicPr>
          <p:cNvPr id="5" name="Voic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864" y="3421063"/>
            <a:ext cx="406400" cy="406400"/>
          </a:xfrm>
          <a:prstGeom prst="rect">
            <a:avLst/>
          </a:prstGeom>
        </p:spPr>
      </p:pic>
      <p:grpSp>
        <p:nvGrpSpPr>
          <p:cNvPr id="6" name="组合 5"/>
          <p:cNvGrpSpPr/>
          <p:nvPr/>
        </p:nvGrpSpPr>
        <p:grpSpPr>
          <a:xfrm>
            <a:off x="5978575" y="1367034"/>
            <a:ext cx="5446836" cy="3880983"/>
            <a:chOff x="5978575" y="1367034"/>
            <a:chExt cx="5446836" cy="3880983"/>
          </a:xfrm>
        </p:grpSpPr>
        <p:sp>
          <p:nvSpPr>
            <p:cNvPr id="22" name="AutoShape 9"/>
            <p:cNvSpPr>
              <a:spLocks noChangeArrowheads="1"/>
            </p:cNvSpPr>
            <p:nvPr/>
          </p:nvSpPr>
          <p:spPr bwMode="auto">
            <a:xfrm flipH="1">
              <a:off x="10344323" y="2144455"/>
              <a:ext cx="1081088" cy="1008063"/>
            </a:xfrm>
            <a:prstGeom prst="wedgeEllipseCallout">
              <a:avLst>
                <a:gd name="adj1" fmla="val 117250"/>
                <a:gd name="adj2" fmla="val 16611"/>
              </a:avLst>
            </a:prstGeom>
            <a:noFill/>
            <a:ln w="28575" algn="ctr">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认识</a:t>
              </a:r>
            </a:p>
            <a:p>
              <a:pPr eaLnBrk="1" hangingPunct="1">
                <a:spcBef>
                  <a:spcPct val="0"/>
                </a:spcBef>
                <a:buSzTx/>
                <a:buFont typeface="Arial" panose="020B0604020202020204" pitchFamily="34" charset="0"/>
                <a:buNone/>
              </a:pPr>
              <a:r>
                <a:rPr lang="zh-CN" altLang="en-US" sz="1800" dirty="0"/>
                <a:t>抽象</a:t>
              </a:r>
            </a:p>
          </p:txBody>
        </p:sp>
        <p:sp>
          <p:nvSpPr>
            <p:cNvPr id="23" name="Text Box 10"/>
            <p:cNvSpPr txBox="1">
              <a:spLocks noChangeArrowheads="1"/>
            </p:cNvSpPr>
            <p:nvPr/>
          </p:nvSpPr>
          <p:spPr bwMode="auto">
            <a:xfrm>
              <a:off x="5978575" y="3809743"/>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FF0000"/>
                  </a:solidFill>
                </a:rPr>
                <a:t>信息世界</a:t>
              </a:r>
            </a:p>
          </p:txBody>
        </p:sp>
        <p:sp>
          <p:nvSpPr>
            <p:cNvPr id="24" name="Text Box 11"/>
            <p:cNvSpPr txBox="1">
              <a:spLocks noChangeArrowheads="1"/>
            </p:cNvSpPr>
            <p:nvPr/>
          </p:nvSpPr>
          <p:spPr bwMode="auto">
            <a:xfrm>
              <a:off x="5978575" y="473763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solidFill>
                    <a:srgbClr val="FF0000"/>
                  </a:solidFill>
                </a:rPr>
                <a:t>机器世界</a:t>
              </a:r>
            </a:p>
          </p:txBody>
        </p:sp>
        <p:grpSp>
          <p:nvGrpSpPr>
            <p:cNvPr id="25" name="组合 24"/>
            <p:cNvGrpSpPr/>
            <p:nvPr/>
          </p:nvGrpSpPr>
          <p:grpSpPr>
            <a:xfrm>
              <a:off x="8147144" y="1367034"/>
              <a:ext cx="1943100" cy="2903538"/>
              <a:chOff x="2984388" y="2247101"/>
              <a:chExt cx="1943100" cy="2903538"/>
            </a:xfrm>
            <a:solidFill>
              <a:srgbClr val="FFFF00"/>
            </a:solidFill>
          </p:grpSpPr>
          <p:sp>
            <p:nvSpPr>
              <p:cNvPr id="26" name="Rectangle 5"/>
              <p:cNvSpPr>
                <a:spLocks noChangeArrowheads="1"/>
              </p:cNvSpPr>
              <p:nvPr/>
            </p:nvSpPr>
            <p:spPr bwMode="auto">
              <a:xfrm>
                <a:off x="2984388" y="4574376"/>
                <a:ext cx="1943100" cy="576263"/>
              </a:xfrm>
              <a:prstGeom prst="rect">
                <a:avLst/>
              </a:prstGeom>
              <a:grp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a:t>概念模型</a:t>
                </a:r>
              </a:p>
            </p:txBody>
          </p:sp>
          <p:sp>
            <p:nvSpPr>
              <p:cNvPr id="27" name="AutoShape 6"/>
              <p:cNvSpPr>
                <a:spLocks noChangeArrowheads="1"/>
              </p:cNvSpPr>
              <p:nvPr/>
            </p:nvSpPr>
            <p:spPr bwMode="auto">
              <a:xfrm>
                <a:off x="3498738" y="3493289"/>
                <a:ext cx="914400" cy="792162"/>
              </a:xfrm>
              <a:prstGeom prst="smileyFace">
                <a:avLst>
                  <a:gd name="adj" fmla="val 4653"/>
                </a:avLst>
              </a:prstGeom>
              <a:noFill/>
              <a:ln w="28575">
                <a:solidFill>
                  <a:srgbClr val="0066FF"/>
                </a:solidFill>
                <a:round/>
                <a:headEnd/>
                <a:tailEnd/>
              </a:ln>
              <a:extLst/>
            </p:spPr>
            <p:txBody>
              <a:bodyPr wrap="none"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endParaRPr lang="zh-CN" altLang="en-US" sz="1800"/>
              </a:p>
            </p:txBody>
          </p:sp>
          <p:sp>
            <p:nvSpPr>
              <p:cNvPr id="28" name="Line 16"/>
              <p:cNvSpPr>
                <a:spLocks noChangeShapeType="1"/>
              </p:cNvSpPr>
              <p:nvPr/>
            </p:nvSpPr>
            <p:spPr bwMode="auto">
              <a:xfrm>
                <a:off x="3955938" y="3164676"/>
                <a:ext cx="1587" cy="317500"/>
              </a:xfrm>
              <a:prstGeom prst="line">
                <a:avLst/>
              </a:prstGeom>
              <a:grpFill/>
              <a:ln w="25400">
                <a:solidFill>
                  <a:srgbClr val="00B050"/>
                </a:solidFill>
                <a:round/>
                <a:headEnd/>
                <a:tailEnd type="triangle" w="med" len="med"/>
              </a:ln>
              <a:extLst/>
            </p:spPr>
            <p:txBody>
              <a:bodyPr/>
              <a:lstStyle/>
              <a:p>
                <a:endParaRPr lang="zh-CN" altLang="en-US"/>
              </a:p>
            </p:txBody>
          </p:sp>
          <p:sp>
            <p:nvSpPr>
              <p:cNvPr id="29" name="Line 17"/>
              <p:cNvSpPr>
                <a:spLocks noChangeShapeType="1"/>
              </p:cNvSpPr>
              <p:nvPr/>
            </p:nvSpPr>
            <p:spPr bwMode="auto">
              <a:xfrm>
                <a:off x="3955938" y="4287039"/>
                <a:ext cx="0" cy="287337"/>
              </a:xfrm>
              <a:prstGeom prst="line">
                <a:avLst/>
              </a:prstGeom>
              <a:grpFill/>
              <a:ln w="25400">
                <a:solidFill>
                  <a:srgbClr val="00B050"/>
                </a:solidFill>
                <a:round/>
                <a:headEnd/>
                <a:tailEnd type="triangle" w="med" len="med"/>
              </a:ln>
              <a:extLst/>
            </p:spPr>
            <p:txBody>
              <a:bodyPr/>
              <a:lstStyle/>
              <a:p>
                <a:endParaRPr lang="zh-CN" altLang="en-US"/>
              </a:p>
            </p:txBody>
          </p:sp>
          <p:grpSp>
            <p:nvGrpSpPr>
              <p:cNvPr id="30" name="组合 5"/>
              <p:cNvGrpSpPr>
                <a:grpSpLocks/>
              </p:cNvGrpSpPr>
              <p:nvPr/>
            </p:nvGrpSpPr>
            <p:grpSpPr bwMode="auto">
              <a:xfrm>
                <a:off x="3057413" y="2247101"/>
                <a:ext cx="1800225" cy="917575"/>
                <a:chOff x="3348037" y="959381"/>
                <a:chExt cx="1800225" cy="917575"/>
              </a:xfrm>
              <a:grpFill/>
            </p:grpSpPr>
            <p:sp>
              <p:nvSpPr>
                <p:cNvPr id="31" name="Cloud"/>
                <p:cNvSpPr>
                  <a:spLocks noChangeAspect="1" noEditPoints="1" noChangeArrowheads="1"/>
                </p:cNvSpPr>
                <p:nvPr/>
              </p:nvSpPr>
              <p:spPr bwMode="auto">
                <a:xfrm>
                  <a:off x="3348037" y="959381"/>
                  <a:ext cx="1800225" cy="9175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28575">
                  <a:solidFill>
                    <a:srgbClr val="0066FF"/>
                  </a:solidFill>
                  <a:miter lim="800000"/>
                  <a:headEnd/>
                  <a:tailEnd/>
                </a:ln>
                <a:effectLst>
                  <a:outerShdw dist="107763" dir="2700000" algn="ctr" rotWithShape="0">
                    <a:srgbClr val="808080"/>
                  </a:outerShdw>
                </a:effectLst>
              </p:spPr>
              <p:txBody>
                <a:bodyPr/>
                <a:lstStyle/>
                <a:p>
                  <a:endParaRPr lang="zh-CN" altLang="en-US"/>
                </a:p>
              </p:txBody>
            </p:sp>
            <p:sp>
              <p:nvSpPr>
                <p:cNvPr id="32" name="矩形 4"/>
                <p:cNvSpPr>
                  <a:spLocks noChangeArrowheads="1"/>
                </p:cNvSpPr>
                <p:nvPr/>
              </p:nvSpPr>
              <p:spPr bwMode="auto">
                <a:xfrm>
                  <a:off x="3730665" y="1226649"/>
                  <a:ext cx="110799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现实世界</a:t>
                  </a:r>
                </a:p>
              </p:txBody>
            </p:sp>
          </p:grpSp>
        </p:grpSp>
        <p:grpSp>
          <p:nvGrpSpPr>
            <p:cNvPr id="33" name="组合 32"/>
            <p:cNvGrpSpPr/>
            <p:nvPr/>
          </p:nvGrpSpPr>
          <p:grpSpPr>
            <a:xfrm>
              <a:off x="7320929" y="3685917"/>
              <a:ext cx="3602037" cy="1562100"/>
              <a:chOff x="7472536" y="3839905"/>
              <a:chExt cx="3602037" cy="1562100"/>
            </a:xfrm>
            <a:solidFill>
              <a:srgbClr val="FFFF00"/>
            </a:solidFill>
          </p:grpSpPr>
          <p:sp>
            <p:nvSpPr>
              <p:cNvPr id="34" name="Rectangle 4"/>
              <p:cNvSpPr>
                <a:spLocks noChangeArrowheads="1"/>
              </p:cNvSpPr>
              <p:nvPr/>
            </p:nvSpPr>
            <p:spPr bwMode="auto">
              <a:xfrm>
                <a:off x="7472536" y="4744780"/>
                <a:ext cx="3602037" cy="657225"/>
              </a:xfrm>
              <a:prstGeom prst="rect">
                <a:avLst/>
              </a:prstGeom>
              <a:no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t>数据库管理系统支持的数据模型</a:t>
                </a:r>
              </a:p>
            </p:txBody>
          </p:sp>
          <p:sp>
            <p:nvSpPr>
              <p:cNvPr id="35" name="Rectangle 5"/>
              <p:cNvSpPr>
                <a:spLocks noChangeArrowheads="1"/>
              </p:cNvSpPr>
              <p:nvPr/>
            </p:nvSpPr>
            <p:spPr bwMode="auto">
              <a:xfrm>
                <a:off x="8301211" y="3839905"/>
                <a:ext cx="1943100" cy="576263"/>
              </a:xfrm>
              <a:prstGeom prst="rect">
                <a:avLst/>
              </a:prstGeom>
              <a:grpFill/>
              <a:ln w="28575" algn="ctr">
                <a:solidFill>
                  <a:srgbClr val="0066FF"/>
                </a:solidFill>
                <a:miter lim="800000"/>
                <a:headEnd/>
                <a:tailEnd/>
              </a:ln>
              <a:extLst/>
            </p:spPr>
            <p:txBody>
              <a:bodyPr wrap="none" anchor="ct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t>概念模型</a:t>
                </a:r>
              </a:p>
            </p:txBody>
          </p:sp>
          <p:sp>
            <p:nvSpPr>
              <p:cNvPr id="36" name="Line 18"/>
              <p:cNvSpPr>
                <a:spLocks noChangeShapeType="1"/>
              </p:cNvSpPr>
              <p:nvPr/>
            </p:nvSpPr>
            <p:spPr bwMode="auto">
              <a:xfrm>
                <a:off x="9272761" y="4416168"/>
                <a:ext cx="1587" cy="328612"/>
              </a:xfrm>
              <a:prstGeom prst="line">
                <a:avLst/>
              </a:prstGeom>
              <a:grpFill/>
              <a:ln w="25400">
                <a:solidFill>
                  <a:srgbClr val="00B050"/>
                </a:solidFill>
                <a:round/>
                <a:headEnd/>
                <a:tailEnd type="triangle" w="med" len="med"/>
              </a:ln>
              <a:extLst/>
            </p:spPr>
            <p:txBody>
              <a:bodyPr/>
              <a:lstStyle/>
              <a:p>
                <a:endParaRPr lang="zh-CN" altLang="en-US"/>
              </a:p>
            </p:txBody>
          </p:sp>
        </p:grpSp>
      </p:grpSp>
    </p:spTree>
    <p:extLst>
      <p:ext uri="{BB962C8B-B14F-4D97-AF65-F5344CB8AC3E}">
        <p14:creationId xmlns:p14="http://schemas.microsoft.com/office/powerpoint/2010/main" val="3152123640"/>
      </p:ext>
    </p:extLst>
  </p:cSld>
  <p:clrMapOvr>
    <a:masterClrMapping/>
  </p:clrMapOvr>
  <p:transition spd="slow" advTm="3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962" fill="hold"/>
                                        <p:tgtEl>
                                          <p:spTgt spid="5"/>
                                        </p:tgtEl>
                                      </p:cBhvr>
                                    </p:cmd>
                                  </p:childTnLst>
                                </p:cTn>
                              </p:par>
                              <p:par>
                                <p:cTn id="7" presetID="21"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2)">
                                      <p:cBhvr>
                                        <p:cTn id="9" dur="2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0" nodeType="withEffect">
                                  <p:stCondLst>
                                    <p:cond delay="1300"/>
                                  </p:stCondLst>
                                  <p:iterate type="lt">
                                    <p:tmPct val="45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3000"/>
                                  </p:stCondLst>
                                  <p:iterate type="lt">
                                    <p:tmPct val="24146"/>
                                  </p:iterate>
                                  <p:childTnLst>
                                    <p:set>
                                      <p:cBhvr>
                                        <p:cTn id="17" dur="1" fill="hold">
                                          <p:stCondLst>
                                            <p:cond delay="0"/>
                                          </p:stCondLst>
                                        </p:cTn>
                                        <p:tgtEl>
                                          <p:spTgt spid="20"/>
                                        </p:tgtEl>
                                        <p:attrNameLst>
                                          <p:attrName>style.visibility</p:attrName>
                                        </p:attrNameLst>
                                      </p:cBhvr>
                                      <p:to>
                                        <p:strVal val="visible"/>
                                      </p:to>
                                    </p:set>
                                    <p:animEffect transition="in" filter="fade">
                                      <p:cBhvr>
                                        <p:cTn id="18" dur="1100"/>
                                        <p:tgtEl>
                                          <p:spTgt spid="20"/>
                                        </p:tgtEl>
                                      </p:cBhvr>
                                    </p:animEffect>
                                  </p:childTnLst>
                                </p:cTn>
                              </p:par>
                              <p:par>
                                <p:cTn id="19" presetID="22" presetClass="entr" presetSubtype="1" fill="hold" nodeType="withEffect">
                                  <p:stCondLst>
                                    <p:cond delay="850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2" grpId="0"/>
      <p:bldP spid="3" grpId="0"/>
      <p:bldP spid="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概念</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信息世界中的基本概念</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455509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）实体（</a:t>
            </a:r>
            <a:r>
              <a:rPr lang="en-US" altLang="zh-CN" sz="2000" dirty="0">
                <a:latin typeface="Times New Roman" panose="02020603050405020304" pitchFamily="18" charset="0"/>
                <a:cs typeface="Times New Roman" panose="02020603050405020304" pitchFamily="18" charset="0"/>
              </a:rPr>
              <a:t>Entity</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客观存在并可相互区别的事物称为实体。</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可以是具体的人、事、物或抽象的概念。</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）属性（</a:t>
            </a:r>
            <a:r>
              <a:rPr lang="en-US" altLang="zh-CN" sz="2000" dirty="0">
                <a:latin typeface="Times New Roman" panose="02020603050405020304" pitchFamily="18" charset="0"/>
                <a:cs typeface="Times New Roman" panose="02020603050405020304" pitchFamily="18" charset="0"/>
              </a:rPr>
              <a:t>Attribute</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实体所具有的某一特性称为属性。</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一个实体可以由若干个属性来刻画。  </a:t>
            </a: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）码（</a:t>
            </a:r>
            <a:r>
              <a:rPr lang="en-US" altLang="zh-CN" sz="2000" dirty="0">
                <a:latin typeface="Times New Roman" panose="02020603050405020304" pitchFamily="18" charset="0"/>
                <a:cs typeface="Times New Roman" panose="02020603050405020304" pitchFamily="18" charset="0"/>
              </a:rPr>
              <a:t>Key</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唯一标识实体的属性集称为码</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）实体型（</a:t>
            </a:r>
            <a:r>
              <a:rPr lang="en-US" altLang="zh-CN" sz="2000" dirty="0">
                <a:latin typeface="Times New Roman" panose="02020603050405020304" pitchFamily="18" charset="0"/>
                <a:cs typeface="Times New Roman" panose="02020603050405020304" pitchFamily="18" charset="0"/>
              </a:rPr>
              <a:t>Entity Type</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用实体名及其属性名集合来抽象和刻画同类实体称为实体</a:t>
            </a:r>
            <a:r>
              <a:rPr lang="zh-CN" altLang="en-US" sz="2000" dirty="0" smtClean="0">
                <a:latin typeface="Times New Roman" panose="02020603050405020304" pitchFamily="18" charset="0"/>
                <a:cs typeface="Times New Roman" panose="02020603050405020304" pitchFamily="18" charset="0"/>
              </a:rPr>
              <a:t>型</a:t>
            </a:r>
            <a:endParaRPr lang="zh-CN" altLang="en-US" sz="2000" dirty="0">
              <a:latin typeface="Times New Roman" panose="02020603050405020304" pitchFamily="18" charset="0"/>
              <a:cs typeface="Times New Roman" panose="02020603050405020304" pitchFamily="18" charset="0"/>
            </a:endParaRPr>
          </a:p>
        </p:txBody>
      </p:sp>
      <p:pic>
        <p:nvPicPr>
          <p:cNvPr id="5" name="Voic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8776" y="3861048"/>
            <a:ext cx="406400" cy="406400"/>
          </a:xfrm>
          <a:prstGeom prst="rect">
            <a:avLst/>
          </a:prstGeom>
        </p:spPr>
      </p:pic>
    </p:spTree>
    <p:extLst>
      <p:ext uri="{BB962C8B-B14F-4D97-AF65-F5344CB8AC3E}">
        <p14:creationId xmlns:p14="http://schemas.microsoft.com/office/powerpoint/2010/main" val="1284801885"/>
      </p:ext>
    </p:extLst>
  </p:cSld>
  <p:clrMapOvr>
    <a:masterClrMapping/>
  </p:clrMapOvr>
  <mc:AlternateContent xmlns:mc="http://schemas.openxmlformats.org/markup-compatibility/2006" xmlns:p14="http://schemas.microsoft.com/office/powerpoint/2010/main">
    <mc:Choice Requires="p14">
      <p:transition p14:dur="0" advTm="42000"/>
    </mc:Choice>
    <mc:Fallback xmlns="">
      <p:transition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497" fill="hold"/>
                                        <p:tgtEl>
                                          <p:spTgt spid="5"/>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00"/>
                                  </p:stCondLst>
                                  <p:iterate type="lt">
                                    <p:tmPct val="24146"/>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9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概念</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信息世界中的基本概念</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3631763"/>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）实体集（</a:t>
            </a:r>
            <a:r>
              <a:rPr lang="en-US" altLang="zh-CN" sz="2000" dirty="0">
                <a:latin typeface="Times New Roman" panose="02020603050405020304" pitchFamily="18" charset="0"/>
                <a:cs typeface="Times New Roman" panose="02020603050405020304" pitchFamily="18" charset="0"/>
              </a:rPr>
              <a:t>Entity Set</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同一类型实体的集合称为实体集</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50000"/>
              </a:spcBef>
              <a:buSzTx/>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）联系（</a:t>
            </a:r>
            <a:r>
              <a:rPr lang="en-US" altLang="zh-CN" sz="2000" dirty="0">
                <a:latin typeface="Times New Roman" panose="02020603050405020304" pitchFamily="18" charset="0"/>
                <a:cs typeface="Times New Roman" panose="02020603050405020304" pitchFamily="18" charset="0"/>
              </a:rPr>
              <a:t>Relationship</a:t>
            </a:r>
            <a:r>
              <a:rPr lang="zh-CN" altLang="en-US" sz="2000" dirty="0">
                <a:latin typeface="Times New Roman" panose="02020603050405020304" pitchFamily="18" charset="0"/>
                <a:cs typeface="Times New Roman" panose="02020603050405020304" pitchFamily="18" charset="0"/>
              </a:rPr>
              <a:t>）  </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现实世界中事物内部以及事物之间的</a:t>
            </a:r>
            <a:r>
              <a:rPr lang="zh-CN" altLang="en-US" sz="2000" dirty="0" smtClean="0">
                <a:latin typeface="Times New Roman" panose="02020603050405020304" pitchFamily="18" charset="0"/>
                <a:cs typeface="Times New Roman" panose="02020603050405020304" pitchFamily="18" charset="0"/>
              </a:rPr>
              <a:t>联系</a:t>
            </a:r>
            <a:endParaRPr lang="en-US" altLang="zh-CN" sz="2000" dirty="0" smtClean="0">
              <a:latin typeface="Times New Roman" panose="02020603050405020304" pitchFamily="18" charset="0"/>
              <a:cs typeface="Times New Roman" panose="02020603050405020304" pitchFamily="18" charset="0"/>
            </a:endParaRPr>
          </a:p>
          <a:p>
            <a:pPr indent="342900" eaLnBrk="1" hangingPunct="1">
              <a:spcBef>
                <a:spcPct val="50000"/>
              </a:spcBef>
              <a:buSzTx/>
              <a:buFont typeface="Wingdings" panose="05000000000000000000" pitchFamily="2" charset="2"/>
              <a:buChar char="Ø"/>
            </a:pPr>
            <a:r>
              <a:rPr lang="zh-CN" altLang="en-US" sz="2000" dirty="0" smtClean="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信息</a:t>
            </a:r>
            <a:r>
              <a:rPr lang="zh-CN" altLang="en-US" sz="2000" dirty="0" smtClean="0">
                <a:latin typeface="Times New Roman" panose="02020603050405020304" pitchFamily="18" charset="0"/>
                <a:cs typeface="Times New Roman" panose="02020603050405020304" pitchFamily="18" charset="0"/>
              </a:rPr>
              <a:t>世界中</a:t>
            </a:r>
            <a:r>
              <a:rPr lang="zh-CN" altLang="en-US" sz="2000" dirty="0">
                <a:latin typeface="Times New Roman" panose="02020603050405020304" pitchFamily="18" charset="0"/>
                <a:cs typeface="Times New Roman" panose="02020603050405020304" pitchFamily="18" charset="0"/>
              </a:rPr>
              <a:t>反映为实体（型）内部的联系和实体（型）之间的联系。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a:t>
            </a:r>
            <a:r>
              <a:rPr lang="zh-CN" altLang="en-US" sz="2000" dirty="0">
                <a:solidFill>
                  <a:srgbClr val="0071C1"/>
                </a:solidFill>
                <a:latin typeface="Times New Roman" panose="02020603050405020304" pitchFamily="18" charset="0"/>
                <a:cs typeface="Times New Roman" panose="02020603050405020304" pitchFamily="18" charset="0"/>
              </a:rPr>
              <a:t>内部</a:t>
            </a:r>
            <a:r>
              <a:rPr lang="zh-CN" altLang="en-US" sz="2000" dirty="0">
                <a:latin typeface="Times New Roman" panose="02020603050405020304" pitchFamily="18" charset="0"/>
                <a:cs typeface="Times New Roman" panose="02020603050405020304" pitchFamily="18" charset="0"/>
              </a:rPr>
              <a:t>的联系通常是指组成实体的各属性之间的联系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a:t>
            </a:r>
            <a:r>
              <a:rPr lang="zh-CN" altLang="en-US" sz="2000" dirty="0">
                <a:solidFill>
                  <a:srgbClr val="0071C1"/>
                </a:solidFill>
                <a:latin typeface="Times New Roman" panose="02020603050405020304" pitchFamily="18" charset="0"/>
                <a:cs typeface="Times New Roman" panose="02020603050405020304" pitchFamily="18" charset="0"/>
              </a:rPr>
              <a:t>之间</a:t>
            </a:r>
            <a:r>
              <a:rPr lang="zh-CN" altLang="en-US" sz="2000" dirty="0">
                <a:latin typeface="Times New Roman" panose="02020603050405020304" pitchFamily="18" charset="0"/>
                <a:cs typeface="Times New Roman" panose="02020603050405020304" pitchFamily="18" charset="0"/>
              </a:rPr>
              <a:t>的联系通常是指不同实体集之间的联系</a:t>
            </a:r>
          </a:p>
          <a:p>
            <a:pPr indent="342900" eaLnBrk="1" hangingPunct="1">
              <a:spcBef>
                <a:spcPct val="50000"/>
              </a:spcBef>
              <a:buSzTx/>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实体之间的联系有</a:t>
            </a:r>
            <a:r>
              <a:rPr lang="zh-CN" altLang="en-US" sz="2000" dirty="0">
                <a:solidFill>
                  <a:srgbClr val="0071C1"/>
                </a:solidFill>
                <a:latin typeface="Times New Roman" panose="02020603050405020304" pitchFamily="18" charset="0"/>
                <a:cs typeface="Times New Roman" panose="02020603050405020304" pitchFamily="18" charset="0"/>
              </a:rPr>
              <a:t>一对一、一对多和多对多</a:t>
            </a:r>
            <a:r>
              <a:rPr lang="zh-CN" altLang="en-US" sz="2000" dirty="0">
                <a:latin typeface="Times New Roman" panose="02020603050405020304" pitchFamily="18" charset="0"/>
                <a:cs typeface="Times New Roman" panose="02020603050405020304" pitchFamily="18" charset="0"/>
              </a:rPr>
              <a:t>等多种类型</a:t>
            </a:r>
          </a:p>
        </p:txBody>
      </p:sp>
      <p:pic>
        <p:nvPicPr>
          <p:cNvPr id="6" name="Voic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768" y="3429000"/>
            <a:ext cx="406400" cy="406400"/>
          </a:xfrm>
          <a:prstGeom prst="rect">
            <a:avLst/>
          </a:prstGeom>
        </p:spPr>
      </p:pic>
    </p:spTree>
    <p:extLst>
      <p:ext uri="{BB962C8B-B14F-4D97-AF65-F5344CB8AC3E}">
        <p14:creationId xmlns:p14="http://schemas.microsoft.com/office/powerpoint/2010/main" val="19714066"/>
      </p:ext>
    </p:extLst>
  </p:cSld>
  <p:clrMapOvr>
    <a:masterClrMapping/>
  </p:clrMapOvr>
  <mc:AlternateContent xmlns:mc="http://schemas.openxmlformats.org/markup-compatibility/2006" xmlns:p14="http://schemas.microsoft.com/office/powerpoint/2010/main">
    <mc:Choice Requires="p14">
      <p:transition p14:dur="0" advTm="40000"/>
    </mc:Choice>
    <mc:Fallback xmlns="">
      <p:transition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321" fill="hold"/>
                                        <p:tgtEl>
                                          <p:spTgt spid="6"/>
                                        </p:tgtEl>
                                      </p:cBhvr>
                                    </p:cmd>
                                  </p:childTnLst>
                                </p:cTn>
                              </p:par>
                              <p:par>
                                <p:cTn id="7" presetID="10" presetClass="entr" presetSubtype="0" fill="hold" grpId="0" nodeType="withEffect">
                                  <p:stCondLst>
                                    <p:cond delay="0"/>
                                  </p:stCondLst>
                                  <p:iterate type="lt">
                                    <p:tmPct val="24146"/>
                                  </p:iterate>
                                  <p:childTnLst>
                                    <p:set>
                                      <p:cBhvr>
                                        <p:cTn id="8" dur="1" fill="hold">
                                          <p:stCondLst>
                                            <p:cond delay="0"/>
                                          </p:stCondLst>
                                        </p:cTn>
                                        <p:tgtEl>
                                          <p:spTgt spid="20"/>
                                        </p:tgtEl>
                                        <p:attrNameLst>
                                          <p:attrName>style.visibility</p:attrName>
                                        </p:attrNameLst>
                                      </p:cBhvr>
                                      <p:to>
                                        <p:strVal val="visible"/>
                                      </p:to>
                                    </p:set>
                                    <p:animEffect transition="in" filter="fade">
                                      <p:cBhvr>
                                        <p:cTn id="9" dur="9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概念</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4" name="文本框 3"/>
          <p:cNvSpPr txBox="1"/>
          <p:nvPr/>
        </p:nvSpPr>
        <p:spPr>
          <a:xfrm>
            <a:off x="1066916" y="905369"/>
            <a:ext cx="7045308"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实体</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联系方法</a:t>
            </a:r>
          </a:p>
        </p:txBody>
      </p:sp>
      <p:sp>
        <p:nvSpPr>
          <p:cNvPr id="20" name="Text Box 1054">
            <a:extLst>
              <a:ext uri="{FF2B5EF4-FFF2-40B4-BE49-F238E27FC236}">
                <a16:creationId xmlns:a16="http://schemas.microsoft.com/office/drawing/2014/main" id="{197E9285-A4B2-4F83-ABF9-5D271384C411}"/>
              </a:ext>
            </a:extLst>
          </p:cNvPr>
          <p:cNvSpPr txBox="1">
            <a:spLocks noChangeArrowheads="1"/>
          </p:cNvSpPr>
          <p:nvPr/>
        </p:nvSpPr>
        <p:spPr bwMode="auto">
          <a:xfrm>
            <a:off x="1453752" y="1426979"/>
            <a:ext cx="9106744" cy="861774"/>
          </a:xfrm>
          <a:prstGeom prst="rect">
            <a:avLst/>
          </a:prstGeom>
          <a:noFill/>
          <a:ln>
            <a:noFill/>
          </a:ln>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用</a:t>
            </a:r>
            <a:r>
              <a:rPr lang="en-US" altLang="zh-CN" sz="2000" dirty="0">
                <a:latin typeface="Times New Roman" panose="02020603050405020304" pitchFamily="18" charset="0"/>
                <a:cs typeface="Times New Roman" panose="02020603050405020304" pitchFamily="18" charset="0"/>
              </a:rPr>
              <a:t>E-R</a:t>
            </a:r>
            <a:r>
              <a:rPr lang="zh-CN" altLang="en-US" sz="2000" dirty="0">
                <a:latin typeface="Times New Roman" panose="02020603050405020304" pitchFamily="18" charset="0"/>
                <a:cs typeface="Times New Roman" panose="02020603050405020304" pitchFamily="18" charset="0"/>
              </a:rPr>
              <a:t>图来描述现实世界的概念模型</a:t>
            </a:r>
          </a:p>
          <a:p>
            <a:pPr eaLnBrk="1" hangingPunct="1">
              <a:spcBef>
                <a:spcPct val="50000"/>
              </a:spcBef>
              <a:buSzTx/>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E-R</a:t>
            </a:r>
            <a:r>
              <a:rPr lang="zh-CN" altLang="en-US" sz="2000" dirty="0">
                <a:latin typeface="Times New Roman" panose="02020603050405020304" pitchFamily="18" charset="0"/>
                <a:cs typeface="Times New Roman" panose="02020603050405020304" pitchFamily="18" charset="0"/>
              </a:rPr>
              <a:t>方法也称为</a:t>
            </a:r>
            <a:r>
              <a:rPr lang="en-US" altLang="zh-CN" sz="2000" dirty="0">
                <a:latin typeface="Times New Roman" panose="02020603050405020304" pitchFamily="18" charset="0"/>
                <a:cs typeface="Times New Roman" panose="02020603050405020304" pitchFamily="18" charset="0"/>
              </a:rPr>
              <a:t>E-R</a:t>
            </a:r>
            <a:r>
              <a:rPr lang="zh-CN" altLang="en-US" sz="2000" dirty="0">
                <a:latin typeface="Times New Roman" panose="02020603050405020304" pitchFamily="18" charset="0"/>
                <a:cs typeface="Times New Roman" panose="02020603050405020304" pitchFamily="18" charset="0"/>
              </a:rPr>
              <a:t>模型</a:t>
            </a:r>
          </a:p>
        </p:txBody>
      </p:sp>
      <p:pic>
        <p:nvPicPr>
          <p:cNvPr id="6" name="Voic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116" y="3606800"/>
            <a:ext cx="406400" cy="406400"/>
          </a:xfrm>
          <a:prstGeom prst="rect">
            <a:avLst/>
          </a:prstGeom>
        </p:spPr>
      </p:pic>
    </p:spTree>
    <p:extLst>
      <p:ext uri="{BB962C8B-B14F-4D97-AF65-F5344CB8AC3E}">
        <p14:creationId xmlns:p14="http://schemas.microsoft.com/office/powerpoint/2010/main" val="1968176955"/>
      </p:ext>
    </p:extLst>
  </p:cSld>
  <p:clrMapOvr>
    <a:masterClrMapping/>
  </p:clrMapOvr>
  <mc:AlternateContent xmlns:mc="http://schemas.openxmlformats.org/markup-compatibility/2006" xmlns:p14="http://schemas.microsoft.com/office/powerpoint/2010/main">
    <mc:Choice Requires="p14">
      <p:transition p14:dur="0" advTm="13000"/>
    </mc:Choice>
    <mc:Fallback xmlns="">
      <p:transition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15" fill="hold"/>
                                        <p:tgtEl>
                                          <p:spTgt spid="6"/>
                                        </p:tgtEl>
                                      </p:cBhvr>
                                    </p:cmd>
                                  </p:childTnLst>
                                </p:cTn>
                              </p:par>
                              <p:par>
                                <p:cTn id="7" presetID="10" presetClass="entr" presetSubtype="0" fill="hold" grpId="0" nodeType="withEffect">
                                  <p:stCondLst>
                                    <p:cond delay="0"/>
                                  </p:stCondLst>
                                  <p:iterate type="lt">
                                    <p:tmPct val="4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00"/>
                                  </p:stCondLst>
                                  <p:iterate type="lt">
                                    <p:tmPct val="24146"/>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9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787158-0746-44DF-9D72-4662EDB92FE3}"/>
              </a:ext>
            </a:extLst>
          </p:cNvPr>
          <p:cNvSpPr txBox="1"/>
          <p:nvPr/>
        </p:nvSpPr>
        <p:spPr>
          <a:xfrm>
            <a:off x="211996" y="251938"/>
            <a:ext cx="1080120" cy="584775"/>
          </a:xfrm>
          <a:prstGeom prst="rect">
            <a:avLst/>
          </a:prstGeom>
          <a:noFill/>
        </p:spPr>
        <p:txBody>
          <a:bodyPr wrap="square" rtlCol="0">
            <a:spAutoFit/>
          </a:bodyPr>
          <a:lstStyle/>
          <a:p>
            <a:r>
              <a:rPr lang="en-US" altLang="zh-CN" sz="3200" b="1" dirty="0" smtClean="0">
                <a:solidFill>
                  <a:srgbClr val="0071C1"/>
                </a:solidFill>
                <a:latin typeface="Times New Roman" panose="02020603050405020304" pitchFamily="18" charset="0"/>
                <a:ea typeface="华文行楷" panose="02010800040101010101" pitchFamily="2" charset="-122"/>
              </a:rPr>
              <a:t>1.2.2</a:t>
            </a:r>
            <a:endParaRPr lang="zh-CN" altLang="en-US" sz="3200" b="1" dirty="0">
              <a:solidFill>
                <a:srgbClr val="0071C1"/>
              </a:solidFill>
              <a:latin typeface="Times New Roman" panose="02020603050405020304" pitchFamily="18" charset="0"/>
              <a:ea typeface="华文行楷" panose="02010800040101010101" pitchFamily="2" charset="-122"/>
            </a:endParaRPr>
          </a:p>
        </p:txBody>
      </p:sp>
      <p:sp>
        <p:nvSpPr>
          <p:cNvPr id="3" name="文本框 2">
            <a:extLst>
              <a:ext uri="{FF2B5EF4-FFF2-40B4-BE49-F238E27FC236}">
                <a16:creationId xmlns:a16="http://schemas.microsoft.com/office/drawing/2014/main" id="{5247B475-AB97-426C-A652-6DD5C0406EF9}"/>
              </a:ext>
            </a:extLst>
          </p:cNvPr>
          <p:cNvSpPr txBox="1"/>
          <p:nvPr/>
        </p:nvSpPr>
        <p:spPr>
          <a:xfrm>
            <a:off x="1128018" y="251938"/>
            <a:ext cx="6192118" cy="584775"/>
          </a:xfrm>
          <a:prstGeom prst="rect">
            <a:avLst/>
          </a:prstGeom>
          <a:noFill/>
        </p:spPr>
        <p:txBody>
          <a:bodyPr wrap="square" rtlCol="0">
            <a:spAutoFit/>
          </a:bodyPr>
          <a:lstStyle/>
          <a:p>
            <a:r>
              <a:rPr lang="zh-CN" altLang="en-US" sz="3200" dirty="0">
                <a:solidFill>
                  <a:schemeClr val="bg1"/>
                </a:solidFill>
                <a:latin typeface="Times New Roman" panose="02020603050405020304" pitchFamily="18" charset="0"/>
                <a:ea typeface="华文行楷" panose="02010800040101010101" pitchFamily="2" charset="-122"/>
              </a:rPr>
              <a:t>概念</a:t>
            </a:r>
            <a:r>
              <a:rPr lang="zh-CN" altLang="en-US" sz="3200" dirty="0" smtClean="0">
                <a:solidFill>
                  <a:schemeClr val="bg1"/>
                </a:solidFill>
                <a:latin typeface="Times New Roman" panose="02020603050405020304" pitchFamily="18" charset="0"/>
                <a:ea typeface="华文行楷" panose="02010800040101010101" pitchFamily="2" charset="-122"/>
              </a:rPr>
              <a:t>模型</a:t>
            </a:r>
            <a:endParaRPr lang="zh-CN" altLang="en-US" sz="3200" dirty="0">
              <a:solidFill>
                <a:schemeClr val="bg1"/>
              </a:solidFill>
              <a:latin typeface="Times New Roman" panose="02020603050405020304" pitchFamily="18" charset="0"/>
              <a:ea typeface="华文行楷" panose="02010800040101010101" pitchFamily="2" charset="-122"/>
            </a:endParaRPr>
          </a:p>
        </p:txBody>
      </p:sp>
      <p:sp>
        <p:nvSpPr>
          <p:cNvPr id="7" name="Text Box 1054">
            <a:extLst>
              <a:ext uri="{FF2B5EF4-FFF2-40B4-BE49-F238E27FC236}">
                <a16:creationId xmlns:a16="http://schemas.microsoft.com/office/drawing/2014/main" id="{DBC4062E-4928-40D9-893A-9CB1BCE6FA59}"/>
              </a:ext>
            </a:extLst>
          </p:cNvPr>
          <p:cNvSpPr txBox="1">
            <a:spLocks noChangeArrowheads="1"/>
          </p:cNvSpPr>
          <p:nvPr/>
        </p:nvSpPr>
        <p:spPr bwMode="auto">
          <a:xfrm>
            <a:off x="1296396" y="1412776"/>
            <a:ext cx="9480124"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实体型：用矩形表示，矩形框内写明实体名。</a:t>
            </a: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属性：用椭圆形表示，并用无向边将其与相应的实体型连接起来</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50000"/>
              </a:spcBef>
              <a:buSzTx/>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联系：用菱形表示，菱形框内写明联系名，并用无向边分别与有关实体型连接起来，同时在无向边旁标上联系的类型（</a:t>
            </a:r>
            <a:r>
              <a:rPr lang="en-US" altLang="zh-CN" sz="2000" dirty="0">
                <a:latin typeface="Times New Roman" panose="02020603050405020304" pitchFamily="18" charset="0"/>
                <a:cs typeface="Times New Roman" panose="02020603050405020304" pitchFamily="18" charset="0"/>
              </a:rPr>
              <a:t>1∶1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1∶n</a:t>
            </a:r>
            <a:r>
              <a:rPr lang="zh-CN" altLang="en-US" sz="2000" dirty="0">
                <a:latin typeface="Times New Roman" panose="02020603050405020304" pitchFamily="18" charset="0"/>
                <a:cs typeface="Times New Roman" panose="02020603050405020304" pitchFamily="18" charset="0"/>
              </a:rPr>
              <a:t>或</a:t>
            </a:r>
            <a:r>
              <a:rPr lang="en-US" altLang="zh-CN" sz="2000" dirty="0" err="1">
                <a:latin typeface="Times New Roman" panose="02020603050405020304" pitchFamily="18" charset="0"/>
                <a:cs typeface="Times New Roman" panose="02020603050405020304" pitchFamily="18" charset="0"/>
              </a:rPr>
              <a:t>m∶n</a:t>
            </a:r>
            <a:r>
              <a:rPr lang="zh-CN" altLang="en-US" sz="2000" dirty="0">
                <a:latin typeface="Times New Roman" panose="02020603050405020304" pitchFamily="18" charset="0"/>
                <a:cs typeface="Times New Roman" panose="02020603050405020304" pitchFamily="18" charset="0"/>
              </a:rPr>
              <a:t>）。</a:t>
            </a:r>
          </a:p>
          <a:p>
            <a:pPr marL="0" indent="0" eaLnBrk="1" hangingPunct="1">
              <a:spcBef>
                <a:spcPct val="50000"/>
              </a:spcBef>
              <a:buSzTx/>
              <a:buNone/>
            </a:pPr>
            <a:r>
              <a:rPr lang="zh-CN" altLang="en-US" sz="2000" dirty="0" smtClean="0">
                <a:latin typeface="Times New Roman" panose="02020603050405020304" pitchFamily="18" charset="0"/>
                <a:cs typeface="Times New Roman" panose="02020603050405020304" pitchFamily="18" charset="0"/>
              </a:rPr>
              <a:t>另外，联系也可以</a:t>
            </a:r>
            <a:r>
              <a:rPr lang="zh-CN" altLang="en-US" sz="2000" dirty="0">
                <a:latin typeface="Times New Roman" panose="02020603050405020304" pitchFamily="18" charset="0"/>
                <a:cs typeface="Times New Roman" panose="02020603050405020304" pitchFamily="18" charset="0"/>
              </a:rPr>
              <a:t>具有</a:t>
            </a:r>
            <a:r>
              <a:rPr lang="zh-CN" altLang="en-US" sz="2000" dirty="0" smtClean="0">
                <a:latin typeface="Times New Roman" panose="02020603050405020304" pitchFamily="18" charset="0"/>
                <a:cs typeface="Times New Roman" panose="02020603050405020304" pitchFamily="18" charset="0"/>
              </a:rPr>
              <a:t>属性。</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066916" y="905369"/>
            <a:ext cx="345638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baseline="0" dirty="0" smtClean="0">
                <a:latin typeface="Times New Roman" panose="02020603050405020304" pitchFamily="18" charset="0"/>
                <a:cs typeface="Times New Roman" panose="02020603050405020304" pitchFamily="18" charset="0"/>
              </a:rPr>
              <a:t>E-R</a:t>
            </a:r>
            <a:r>
              <a:rPr lang="zh-CN" altLang="en-US" sz="2400" b="1" baseline="0" dirty="0" smtClean="0">
                <a:latin typeface="宋体" panose="02010600030101010101" pitchFamily="2" charset="-122"/>
              </a:rPr>
              <a:t>图</a:t>
            </a:r>
          </a:p>
        </p:txBody>
      </p:sp>
      <p:sp>
        <p:nvSpPr>
          <p:cNvPr id="9" name="Text Box 1054">
            <a:extLst>
              <a:ext uri="{FF2B5EF4-FFF2-40B4-BE49-F238E27FC236}">
                <a16:creationId xmlns:a16="http://schemas.microsoft.com/office/drawing/2014/main" id="{4296C786-A9AC-4231-A45C-487B025E72F5}"/>
              </a:ext>
            </a:extLst>
          </p:cNvPr>
          <p:cNvSpPr txBox="1">
            <a:spLocks noChangeArrowheads="1"/>
          </p:cNvSpPr>
          <p:nvPr/>
        </p:nvSpPr>
        <p:spPr bwMode="auto">
          <a:xfrm>
            <a:off x="3215680" y="953779"/>
            <a:ext cx="4608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SzTx/>
              <a:buFont typeface="Arial" panose="020B0604020202020204" pitchFamily="34" charset="0"/>
              <a:buNone/>
            </a:pPr>
            <a:r>
              <a:rPr lang="zh-CN" altLang="en-US" sz="1800" dirty="0">
                <a:solidFill>
                  <a:srgbClr val="FF0000"/>
                </a:solidFill>
                <a:latin typeface="Times New Roman" panose="02020603050405020304" pitchFamily="18" charset="0"/>
                <a:cs typeface="Times New Roman" panose="02020603050405020304" pitchFamily="18" charset="0"/>
              </a:rPr>
              <a:t>提供</a:t>
            </a:r>
            <a:r>
              <a:rPr lang="zh-CN" altLang="en-US" sz="1800" dirty="0" smtClean="0">
                <a:solidFill>
                  <a:srgbClr val="FF0000"/>
                </a:solidFill>
                <a:latin typeface="Times New Roman" panose="02020603050405020304" pitchFamily="18" charset="0"/>
                <a:cs typeface="Times New Roman" panose="02020603050405020304" pitchFamily="18" charset="0"/>
              </a:rPr>
              <a:t>了表示实体型、属性、联系的方法</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pic>
        <p:nvPicPr>
          <p:cNvPr id="10" name="Voic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744" y="3225800"/>
            <a:ext cx="406400" cy="406400"/>
          </a:xfrm>
          <a:prstGeom prst="rect">
            <a:avLst/>
          </a:prstGeom>
        </p:spPr>
      </p:pic>
      <p:sp>
        <p:nvSpPr>
          <p:cNvPr id="11" name="矩形 10"/>
          <p:cNvSpPr/>
          <p:nvPr/>
        </p:nvSpPr>
        <p:spPr bwMode="auto">
          <a:xfrm>
            <a:off x="2672100" y="4386399"/>
            <a:ext cx="1440000" cy="720000"/>
          </a:xfrm>
          <a:prstGeom prst="rect">
            <a:avLst/>
          </a:prstGeom>
          <a:ln w="28575">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sp>
        <p:nvSpPr>
          <p:cNvPr id="12" name="文本框 11"/>
          <p:cNvSpPr txBox="1"/>
          <p:nvPr/>
        </p:nvSpPr>
        <p:spPr>
          <a:xfrm>
            <a:off x="2979216" y="4561733"/>
            <a:ext cx="825769" cy="369332"/>
          </a:xfrm>
          <a:prstGeom prst="rect">
            <a:avLst/>
          </a:prstGeom>
          <a:noFill/>
        </p:spPr>
        <p:txBody>
          <a:bodyPr wrap="square" rtlCol="0">
            <a:spAutoFit/>
          </a:bodyPr>
          <a:lstStyle/>
          <a:p>
            <a:r>
              <a:rPr lang="zh-CN" altLang="en-US" b="1" dirty="0" smtClean="0">
                <a:latin typeface="Times New Roman" panose="02020603050405020304" pitchFamily="18" charset="0"/>
              </a:rPr>
              <a:t>实体</a:t>
            </a:r>
            <a:r>
              <a:rPr lang="en-US" altLang="zh-CN" b="1" dirty="0" smtClean="0">
                <a:latin typeface="Times New Roman" panose="02020603050405020304" pitchFamily="18" charset="0"/>
              </a:rPr>
              <a:t>A</a:t>
            </a:r>
            <a:endParaRPr lang="zh-CN" altLang="en-US" b="1" dirty="0" smtClean="0">
              <a:latin typeface="Times New Roman" panose="02020603050405020304" pitchFamily="18" charset="0"/>
            </a:endParaRPr>
          </a:p>
        </p:txBody>
      </p:sp>
      <p:sp>
        <p:nvSpPr>
          <p:cNvPr id="13" name="矩形 12"/>
          <p:cNvSpPr/>
          <p:nvPr/>
        </p:nvSpPr>
        <p:spPr bwMode="auto">
          <a:xfrm>
            <a:off x="8106541" y="4386399"/>
            <a:ext cx="1440000" cy="720000"/>
          </a:xfrm>
          <a:prstGeom prst="rect">
            <a:avLst/>
          </a:prstGeom>
          <a:ln w="28575">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sp>
        <p:nvSpPr>
          <p:cNvPr id="14" name="文本框 13"/>
          <p:cNvSpPr txBox="1"/>
          <p:nvPr/>
        </p:nvSpPr>
        <p:spPr>
          <a:xfrm>
            <a:off x="8413657" y="4561733"/>
            <a:ext cx="825769" cy="369332"/>
          </a:xfrm>
          <a:prstGeom prst="rect">
            <a:avLst/>
          </a:prstGeom>
          <a:noFill/>
        </p:spPr>
        <p:txBody>
          <a:bodyPr wrap="square" rtlCol="0">
            <a:spAutoFit/>
          </a:bodyPr>
          <a:lstStyle/>
          <a:p>
            <a:r>
              <a:rPr lang="zh-CN" altLang="en-US" b="1" dirty="0" smtClean="0">
                <a:latin typeface="Times New Roman" panose="02020603050405020304" pitchFamily="18" charset="0"/>
              </a:rPr>
              <a:t>实体</a:t>
            </a:r>
            <a:r>
              <a:rPr lang="en-US" altLang="zh-CN" b="1" dirty="0">
                <a:latin typeface="Times New Roman" panose="02020603050405020304" pitchFamily="18" charset="0"/>
              </a:rPr>
              <a:t>B</a:t>
            </a:r>
            <a:endParaRPr lang="zh-CN" altLang="en-US" b="1" dirty="0" smtClean="0">
              <a:latin typeface="Times New Roman" panose="02020603050405020304" pitchFamily="18" charset="0"/>
            </a:endParaRPr>
          </a:p>
        </p:txBody>
      </p:sp>
      <p:sp>
        <p:nvSpPr>
          <p:cNvPr id="15" name="流程图: 决策 14"/>
          <p:cNvSpPr/>
          <p:nvPr/>
        </p:nvSpPr>
        <p:spPr bwMode="auto">
          <a:xfrm>
            <a:off x="5271029" y="4386399"/>
            <a:ext cx="1676583" cy="720000"/>
          </a:xfrm>
          <a:prstGeom prst="flowChartDecision">
            <a:avLst/>
          </a:prstGeom>
          <a:ln w="28575">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1" i="0" u="none" strike="noStrike" cap="none" normalizeH="0" dirty="0" smtClean="0">
              <a:ln>
                <a:noFill/>
              </a:ln>
              <a:solidFill>
                <a:schemeClr val="tx1"/>
              </a:solidFill>
              <a:effectLst/>
              <a:latin typeface="Times New Roman" panose="02020603050405020304" pitchFamily="18" charset="0"/>
              <a:ea typeface="宋体" pitchFamily="2" charset="-122"/>
            </a:endParaRPr>
          </a:p>
        </p:txBody>
      </p:sp>
      <p:sp>
        <p:nvSpPr>
          <p:cNvPr id="16" name="文本框 15"/>
          <p:cNvSpPr txBox="1"/>
          <p:nvPr/>
        </p:nvSpPr>
        <p:spPr>
          <a:xfrm>
            <a:off x="5628601" y="4561733"/>
            <a:ext cx="961438" cy="646331"/>
          </a:xfrm>
          <a:prstGeom prst="rect">
            <a:avLst/>
          </a:prstGeom>
          <a:noFill/>
        </p:spPr>
        <p:txBody>
          <a:bodyPr wrap="square" rtlCol="0">
            <a:spAutoFit/>
          </a:bodyPr>
          <a:lstStyle/>
          <a:p>
            <a:r>
              <a:rPr lang="zh-CN" altLang="en-US" b="1" dirty="0" smtClean="0">
                <a:latin typeface="Times New Roman" panose="02020603050405020304" pitchFamily="18" charset="0"/>
              </a:rPr>
              <a:t>联系名</a:t>
            </a:r>
          </a:p>
        </p:txBody>
      </p:sp>
      <p:cxnSp>
        <p:nvCxnSpPr>
          <p:cNvPr id="17" name="直接连接符 16"/>
          <p:cNvCxnSpPr>
            <a:stCxn id="11" idx="3"/>
            <a:endCxn id="15" idx="1"/>
          </p:cNvCxnSpPr>
          <p:nvPr/>
        </p:nvCxnSpPr>
        <p:spPr bwMode="auto">
          <a:xfrm>
            <a:off x="4112100" y="4746399"/>
            <a:ext cx="1158929"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15" idx="3"/>
            <a:endCxn id="13" idx="1"/>
          </p:cNvCxnSpPr>
          <p:nvPr/>
        </p:nvCxnSpPr>
        <p:spPr bwMode="auto">
          <a:xfrm>
            <a:off x="6947612" y="4746399"/>
            <a:ext cx="1158929" cy="0"/>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4536860" y="4386399"/>
            <a:ext cx="420572" cy="369332"/>
          </a:xfrm>
          <a:prstGeom prst="rect">
            <a:avLst/>
          </a:prstGeom>
          <a:noFill/>
        </p:spPr>
        <p:txBody>
          <a:bodyPr wrap="square" rtlCol="0">
            <a:spAutoFit/>
          </a:bodyPr>
          <a:lstStyle/>
          <a:p>
            <a:r>
              <a:rPr lang="en-US" altLang="zh-CN" b="1" baseline="0" dirty="0" smtClean="0">
                <a:solidFill>
                  <a:srgbClr val="FF0000"/>
                </a:solidFill>
                <a:latin typeface="Times New Roman" panose="02020603050405020304" pitchFamily="18" charset="0"/>
                <a:ea typeface="华文行楷" panose="02010800040101010101" pitchFamily="2" charset="-122"/>
              </a:rPr>
              <a:t>1</a:t>
            </a:r>
            <a:endParaRPr lang="zh-CN" altLang="en-US" b="1" baseline="0" dirty="0" smtClean="0">
              <a:solidFill>
                <a:srgbClr val="FF0000"/>
              </a:solidFill>
              <a:latin typeface="Times New Roman" panose="02020603050405020304" pitchFamily="18" charset="0"/>
              <a:ea typeface="华文行楷" panose="02010800040101010101" pitchFamily="2" charset="-122"/>
            </a:endParaRPr>
          </a:p>
        </p:txBody>
      </p:sp>
      <p:sp>
        <p:nvSpPr>
          <p:cNvPr id="21" name="文本框 20"/>
          <p:cNvSpPr txBox="1"/>
          <p:nvPr/>
        </p:nvSpPr>
        <p:spPr>
          <a:xfrm>
            <a:off x="7393374" y="4386399"/>
            <a:ext cx="420572" cy="369332"/>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华文行楷" panose="02010800040101010101" pitchFamily="2" charset="-122"/>
              </a:rPr>
              <a:t>n</a:t>
            </a:r>
            <a:endParaRPr lang="zh-CN" altLang="en-US" b="1" baseline="0" dirty="0" smtClean="0">
              <a:solidFill>
                <a:srgbClr val="FF0000"/>
              </a:solidFill>
              <a:latin typeface="Times New Roman" panose="02020603050405020304" pitchFamily="18" charset="0"/>
              <a:ea typeface="华文行楷" panose="02010800040101010101" pitchFamily="2" charset="-122"/>
            </a:endParaRPr>
          </a:p>
        </p:txBody>
      </p:sp>
      <p:sp>
        <p:nvSpPr>
          <p:cNvPr id="22" name="椭圆 21"/>
          <p:cNvSpPr/>
          <p:nvPr/>
        </p:nvSpPr>
        <p:spPr bwMode="auto">
          <a:xfrm>
            <a:off x="825268" y="3804083"/>
            <a:ext cx="1381450" cy="750667"/>
          </a:xfrm>
          <a:prstGeom prst="ellipse">
            <a:avLst/>
          </a:prstGeom>
          <a:ln>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3" name="直接连接符 22"/>
          <p:cNvCxnSpPr>
            <a:stCxn id="22" idx="5"/>
            <a:endCxn id="11" idx="1"/>
          </p:cNvCxnSpPr>
          <p:nvPr/>
        </p:nvCxnSpPr>
        <p:spPr bwMode="auto">
          <a:xfrm>
            <a:off x="2004409" y="4444817"/>
            <a:ext cx="667691" cy="301582"/>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9984432" y="5280308"/>
            <a:ext cx="1381450" cy="750667"/>
          </a:xfrm>
          <a:prstGeom prst="ellipse">
            <a:avLst/>
          </a:prstGeom>
          <a:ln>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5" name="直接连接符 24"/>
          <p:cNvCxnSpPr>
            <a:stCxn id="13" idx="3"/>
            <a:endCxn id="24" idx="1"/>
          </p:cNvCxnSpPr>
          <p:nvPr/>
        </p:nvCxnSpPr>
        <p:spPr bwMode="auto">
          <a:xfrm>
            <a:off x="9546541" y="4746399"/>
            <a:ext cx="640200" cy="643842"/>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1049271" y="3994750"/>
            <a:ext cx="1157447" cy="369332"/>
          </a:xfrm>
          <a:prstGeom prst="rect">
            <a:avLst/>
          </a:prstGeom>
          <a:noFill/>
        </p:spPr>
        <p:txBody>
          <a:bodyPr wrap="square" rtlCol="0">
            <a:spAutoFit/>
          </a:bodyPr>
          <a:lstStyle/>
          <a:p>
            <a:r>
              <a:rPr lang="zh-CN" altLang="en-US" b="1" dirty="0" smtClean="0">
                <a:latin typeface="Times New Roman" panose="02020603050405020304" pitchFamily="18" charset="0"/>
              </a:rPr>
              <a:t>属性名</a:t>
            </a:r>
          </a:p>
        </p:txBody>
      </p:sp>
      <p:sp>
        <p:nvSpPr>
          <p:cNvPr id="27" name="文本框 26"/>
          <p:cNvSpPr txBox="1"/>
          <p:nvPr/>
        </p:nvSpPr>
        <p:spPr>
          <a:xfrm>
            <a:off x="10208435" y="5470975"/>
            <a:ext cx="1157447" cy="369332"/>
          </a:xfrm>
          <a:prstGeom prst="rect">
            <a:avLst/>
          </a:prstGeom>
          <a:noFill/>
        </p:spPr>
        <p:txBody>
          <a:bodyPr wrap="square" rtlCol="0">
            <a:spAutoFit/>
          </a:bodyPr>
          <a:lstStyle/>
          <a:p>
            <a:r>
              <a:rPr lang="zh-CN" altLang="en-US" b="1" dirty="0" smtClean="0">
                <a:latin typeface="Times New Roman" panose="02020603050405020304" pitchFamily="18" charset="0"/>
              </a:rPr>
              <a:t>属性名</a:t>
            </a:r>
          </a:p>
        </p:txBody>
      </p:sp>
      <p:cxnSp>
        <p:nvCxnSpPr>
          <p:cNvPr id="28" name="直接连接符 27"/>
          <p:cNvCxnSpPr>
            <a:endCxn id="33" idx="0"/>
          </p:cNvCxnSpPr>
          <p:nvPr/>
        </p:nvCxnSpPr>
        <p:spPr bwMode="auto">
          <a:xfrm>
            <a:off x="6096000" y="5085184"/>
            <a:ext cx="42653" cy="530462"/>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组合 35"/>
          <p:cNvGrpSpPr/>
          <p:nvPr/>
        </p:nvGrpSpPr>
        <p:grpSpPr>
          <a:xfrm>
            <a:off x="5447928" y="5615646"/>
            <a:ext cx="1381450" cy="750667"/>
            <a:chOff x="6390692" y="5552730"/>
            <a:chExt cx="1381450" cy="750667"/>
          </a:xfrm>
        </p:grpSpPr>
        <p:sp>
          <p:nvSpPr>
            <p:cNvPr id="33" name="椭圆 32"/>
            <p:cNvSpPr/>
            <p:nvPr/>
          </p:nvSpPr>
          <p:spPr bwMode="auto">
            <a:xfrm>
              <a:off x="6390692" y="5552730"/>
              <a:ext cx="1381450" cy="750667"/>
            </a:xfrm>
            <a:prstGeom prst="ellipse">
              <a:avLst/>
            </a:prstGeom>
            <a:ln>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5" name="文本框 34"/>
            <p:cNvSpPr txBox="1"/>
            <p:nvPr/>
          </p:nvSpPr>
          <p:spPr>
            <a:xfrm>
              <a:off x="6614695" y="5743397"/>
              <a:ext cx="1157447" cy="369332"/>
            </a:xfrm>
            <a:prstGeom prst="rect">
              <a:avLst/>
            </a:prstGeom>
            <a:noFill/>
          </p:spPr>
          <p:txBody>
            <a:bodyPr wrap="square" rtlCol="0">
              <a:spAutoFit/>
            </a:bodyPr>
            <a:lstStyle/>
            <a:p>
              <a:r>
                <a:rPr lang="zh-CN" altLang="en-US" b="1" dirty="0" smtClean="0">
                  <a:latin typeface="Times New Roman" panose="02020603050405020304" pitchFamily="18" charset="0"/>
                </a:rPr>
                <a:t>属性名</a:t>
              </a:r>
            </a:p>
          </p:txBody>
        </p:sp>
      </p:grpSp>
      <p:cxnSp>
        <p:nvCxnSpPr>
          <p:cNvPr id="37" name="直接连接符 36"/>
          <p:cNvCxnSpPr>
            <a:stCxn id="39" idx="4"/>
            <a:endCxn id="15" idx="0"/>
          </p:cNvCxnSpPr>
          <p:nvPr/>
        </p:nvCxnSpPr>
        <p:spPr bwMode="auto">
          <a:xfrm>
            <a:off x="6109321" y="3927368"/>
            <a:ext cx="0" cy="459031"/>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5418596" y="3176701"/>
            <a:ext cx="1381450" cy="750667"/>
            <a:chOff x="6390692" y="5552730"/>
            <a:chExt cx="1381450" cy="750667"/>
          </a:xfrm>
        </p:grpSpPr>
        <p:sp>
          <p:nvSpPr>
            <p:cNvPr id="39" name="椭圆 38"/>
            <p:cNvSpPr/>
            <p:nvPr/>
          </p:nvSpPr>
          <p:spPr bwMode="auto">
            <a:xfrm>
              <a:off x="6390692" y="5552730"/>
              <a:ext cx="1381450" cy="750667"/>
            </a:xfrm>
            <a:prstGeom prst="ellipse">
              <a:avLst/>
            </a:prstGeom>
            <a:ln>
              <a:solidFill>
                <a:srgbClr val="0071C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文本框 39"/>
            <p:cNvSpPr txBox="1"/>
            <p:nvPr/>
          </p:nvSpPr>
          <p:spPr>
            <a:xfrm>
              <a:off x="6614695" y="5743397"/>
              <a:ext cx="1157447" cy="369332"/>
            </a:xfrm>
            <a:prstGeom prst="rect">
              <a:avLst/>
            </a:prstGeom>
            <a:noFill/>
          </p:spPr>
          <p:txBody>
            <a:bodyPr wrap="square" rtlCol="0">
              <a:spAutoFit/>
            </a:bodyPr>
            <a:lstStyle/>
            <a:p>
              <a:r>
                <a:rPr lang="zh-CN" altLang="en-US" b="1" dirty="0" smtClean="0">
                  <a:latin typeface="Times New Roman" panose="02020603050405020304" pitchFamily="18" charset="0"/>
                </a:rPr>
                <a:t>属性名</a:t>
              </a:r>
            </a:p>
          </p:txBody>
        </p:sp>
      </p:grpSp>
    </p:spTree>
    <p:extLst>
      <p:ext uri="{BB962C8B-B14F-4D97-AF65-F5344CB8AC3E}">
        <p14:creationId xmlns:p14="http://schemas.microsoft.com/office/powerpoint/2010/main" val="2541176708"/>
      </p:ext>
    </p:extLst>
  </p:cSld>
  <p:clrMapOvr>
    <a:masterClrMapping/>
  </p:clrMapOvr>
  <mc:AlternateContent xmlns:mc="http://schemas.openxmlformats.org/markup-compatibility/2006" xmlns:p14="http://schemas.microsoft.com/office/powerpoint/2010/main">
    <mc:Choice Requires="p14">
      <p:transition p14:dur="0" advTm="44000"/>
    </mc:Choice>
    <mc:Fallback xmlns="">
      <p:transition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318" fill="hold"/>
                                        <p:tgtEl>
                                          <p:spTgt spid="10"/>
                                        </p:tgtEl>
                                      </p:cBhvr>
                                    </p:cmd>
                                  </p:childTnLst>
                                </p:cTn>
                              </p:par>
                              <p:par>
                                <p:cTn id="7" presetID="10" presetClass="entr" presetSubtype="0" fill="hold" grpId="0" nodeType="withEffect">
                                  <p:stCondLst>
                                    <p:cond delay="0"/>
                                  </p:stCondLst>
                                  <p:iterate type="lt">
                                    <p:tmPct val="3704"/>
                                  </p:iterate>
                                  <p:childTnLst>
                                    <p:set>
                                      <p:cBhvr>
                                        <p:cTn id="8" dur="1" fill="hold">
                                          <p:stCondLst>
                                            <p:cond delay="0"/>
                                          </p:stCondLst>
                                        </p:cTn>
                                        <p:tgtEl>
                                          <p:spTgt spid="8"/>
                                        </p:tgtEl>
                                        <p:attrNameLst>
                                          <p:attrName>style.visibility</p:attrName>
                                        </p:attrNameLst>
                                      </p:cBhvr>
                                      <p:to>
                                        <p:strVal val="visible"/>
                                      </p:to>
                                    </p:set>
                                    <p:animEffect transition="in" filter="fade">
                                      <p:cBhvr>
                                        <p:cTn id="9" dur="1500"/>
                                        <p:tgtEl>
                                          <p:spTgt spid="8"/>
                                        </p:tgtEl>
                                      </p:cBhvr>
                                    </p:animEffect>
                                  </p:childTnLst>
                                </p:cTn>
                              </p:par>
                              <p:par>
                                <p:cTn id="10" presetID="47" presetClass="entr" presetSubtype="0" fill="hold" grpId="0" nodeType="withEffect">
                                  <p:stCondLst>
                                    <p:cond delay="3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200"/>
                                        <p:tgtEl>
                                          <p:spTgt spid="9"/>
                                        </p:tgtEl>
                                      </p:cBhvr>
                                    </p:animEffect>
                                    <p:anim calcmode="lin" valueType="num">
                                      <p:cBhvr>
                                        <p:cTn id="13" dur="1200" fill="hold"/>
                                        <p:tgtEl>
                                          <p:spTgt spid="9"/>
                                        </p:tgtEl>
                                        <p:attrNameLst>
                                          <p:attrName>ppt_x</p:attrName>
                                        </p:attrNameLst>
                                      </p:cBhvr>
                                      <p:tavLst>
                                        <p:tav tm="0">
                                          <p:val>
                                            <p:strVal val="#ppt_x"/>
                                          </p:val>
                                        </p:tav>
                                        <p:tav tm="100000">
                                          <p:val>
                                            <p:strVal val="#ppt_x"/>
                                          </p:val>
                                        </p:tav>
                                      </p:tavLst>
                                    </p:anim>
                                    <p:anim calcmode="lin" valueType="num">
                                      <p:cBhvr>
                                        <p:cTn id="14" dur="1200" fill="hold"/>
                                        <p:tgtEl>
                                          <p:spTgt spid="9"/>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850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grpId="0" nodeType="withEffect">
                                  <p:stCondLst>
                                    <p:cond delay="8600"/>
                                  </p:stCondLst>
                                  <p:iterate type="lt">
                                    <p:tmPct val="19886"/>
                                  </p:iterate>
                                  <p:childTnLst>
                                    <p:set>
                                      <p:cBhvr>
                                        <p:cTn id="19" dur="1" fill="hold">
                                          <p:stCondLst>
                                            <p:cond delay="0"/>
                                          </p:stCondLst>
                                        </p:cTn>
                                        <p:tgtEl>
                                          <p:spTgt spid="7"/>
                                        </p:tgtEl>
                                        <p:attrNameLst>
                                          <p:attrName>style.visibility</p:attrName>
                                        </p:attrNameLst>
                                      </p:cBhvr>
                                      <p:to>
                                        <p:strVal val="visible"/>
                                      </p:to>
                                    </p:set>
                                    <p:animEffect transition="in" filter="fade">
                                      <p:cBhvr>
                                        <p:cTn id="20" dur="1300"/>
                                        <p:tgtEl>
                                          <p:spTgt spid="7"/>
                                        </p:tgtEl>
                                      </p:cBhvr>
                                    </p:animEffect>
                                  </p:childTnLst>
                                </p:cTn>
                              </p:par>
                              <p:par>
                                <p:cTn id="21" presetID="22" presetClass="entr" presetSubtype="8" fill="hold" grpId="0" nodeType="withEffect">
                                  <p:stCondLst>
                                    <p:cond delay="100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grpId="0" nodeType="withEffect">
                                  <p:stCondLst>
                                    <p:cond delay="100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130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1300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grpId="0" nodeType="withEffect">
                                  <p:stCondLst>
                                    <p:cond delay="1700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par>
                                <p:cTn id="36" presetID="22" presetClass="entr" presetSubtype="8" fill="hold" grpId="0" nodeType="withEffect">
                                  <p:stCondLst>
                                    <p:cond delay="170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1810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grpId="0" nodeType="withEffect">
                                  <p:stCondLst>
                                    <p:cond delay="181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1" fill="hold" nodeType="withEffect">
                                  <p:stCondLst>
                                    <p:cond delay="1980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par>
                                <p:cTn id="48" presetID="22" presetClass="entr" presetSubtype="4" fill="hold" nodeType="withEffect">
                                  <p:stCondLst>
                                    <p:cond delay="1980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8" fill="hold" grpId="0" nodeType="withEffect">
                                  <p:stCondLst>
                                    <p:cond delay="2340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grpId="0" nodeType="withEffect">
                                  <p:stCondLst>
                                    <p:cond delay="2640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2" fill="hold" nodeType="withEffect">
                                  <p:stCondLst>
                                    <p:cond delay="2860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par>
                                <p:cTn id="60" presetID="22" presetClass="entr" presetSubtype="8" fill="hold" nodeType="withEffect">
                                  <p:stCondLst>
                                    <p:cond delay="2870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22" presetClass="entr" presetSubtype="8" fill="hold" grpId="0" nodeType="withEffect">
                                  <p:stCondLst>
                                    <p:cond delay="3230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par>
                                <p:cTn id="66" presetID="22" presetClass="entr" presetSubtype="8" fill="hold" grpId="0" nodeType="withEffect">
                                  <p:stCondLst>
                                    <p:cond delay="3270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par>
                                <p:cTn id="69" presetID="22" presetClass="entr" presetSubtype="1" fill="hold" nodeType="withEffect">
                                  <p:stCondLst>
                                    <p:cond delay="37200"/>
                                  </p:stCondLst>
                                  <p:childTnLst>
                                    <p:set>
                                      <p:cBhvr>
                                        <p:cTn id="70" dur="1" fill="hold">
                                          <p:stCondLst>
                                            <p:cond delay="0"/>
                                          </p:stCondLst>
                                        </p:cTn>
                                        <p:tgtEl>
                                          <p:spTgt spid="28"/>
                                        </p:tgtEl>
                                        <p:attrNameLst>
                                          <p:attrName>style.visibility</p:attrName>
                                        </p:attrNameLst>
                                      </p:cBhvr>
                                      <p:to>
                                        <p:strVal val="visible"/>
                                      </p:to>
                                    </p:set>
                                    <p:animEffect transition="in" filter="wipe(up)">
                                      <p:cBhvr>
                                        <p:cTn id="71" dur="700"/>
                                        <p:tgtEl>
                                          <p:spTgt spid="28"/>
                                        </p:tgtEl>
                                      </p:cBhvr>
                                    </p:animEffect>
                                  </p:childTnLst>
                                </p:cTn>
                              </p:par>
                              <p:par>
                                <p:cTn id="72" presetID="22" presetClass="entr" presetSubtype="1" fill="hold" nodeType="withEffect">
                                  <p:stCondLst>
                                    <p:cond delay="39000"/>
                                  </p:stCondLst>
                                  <p:childTnLst>
                                    <p:set>
                                      <p:cBhvr>
                                        <p:cTn id="73" dur="1" fill="hold">
                                          <p:stCondLst>
                                            <p:cond delay="0"/>
                                          </p:stCondLst>
                                        </p:cTn>
                                        <p:tgtEl>
                                          <p:spTgt spid="36"/>
                                        </p:tgtEl>
                                        <p:attrNameLst>
                                          <p:attrName>style.visibility</p:attrName>
                                        </p:attrNameLst>
                                      </p:cBhvr>
                                      <p:to>
                                        <p:strVal val="visible"/>
                                      </p:to>
                                    </p:set>
                                    <p:animEffect transition="in" filter="wipe(up)">
                                      <p:cBhvr>
                                        <p:cTn id="74" dur="900"/>
                                        <p:tgtEl>
                                          <p:spTgt spid="36"/>
                                        </p:tgtEl>
                                      </p:cBhvr>
                                    </p:animEffect>
                                  </p:childTnLst>
                                </p:cTn>
                              </p:par>
                              <p:par>
                                <p:cTn id="75" presetID="22" presetClass="entr" presetSubtype="1" fill="hold" nodeType="withEffect">
                                  <p:stCondLst>
                                    <p:cond delay="4130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par>
                                <p:cTn id="78" presetID="22" presetClass="entr" presetSubtype="1" fill="hold" nodeType="withEffect">
                                  <p:stCondLst>
                                    <p:cond delay="42900"/>
                                  </p:stCondLst>
                                  <p:childTnLst>
                                    <p:set>
                                      <p:cBhvr>
                                        <p:cTn id="79" dur="1" fill="hold">
                                          <p:stCondLst>
                                            <p:cond delay="0"/>
                                          </p:stCondLst>
                                        </p:cTn>
                                        <p:tgtEl>
                                          <p:spTgt spid="38"/>
                                        </p:tgtEl>
                                        <p:attrNameLst>
                                          <p:attrName>style.visibility</p:attrName>
                                        </p:attrNameLst>
                                      </p:cBhvr>
                                      <p:to>
                                        <p:strVal val="visible"/>
                                      </p:to>
                                    </p:set>
                                    <p:animEffect transition="in" filter="wipe(up)">
                                      <p:cBhvr>
                                        <p:cTn id="8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81" fill="hold" display="0">
                  <p:stCondLst>
                    <p:cond delay="indefinite"/>
                  </p:stCondLst>
                  <p:endCondLst>
                    <p:cond evt="onStopAudio" delay="0">
                      <p:tgtEl>
                        <p:sldTgt/>
                      </p:tgtEl>
                    </p:cond>
                  </p:endCondLst>
                </p:cTn>
                <p:tgtEl>
                  <p:spTgt spid="10"/>
                </p:tgtEl>
              </p:cMediaNode>
            </p:audio>
          </p:childTnLst>
        </p:cTn>
      </p:par>
    </p:tnLst>
    <p:bldLst>
      <p:bldP spid="7" grpId="0"/>
      <p:bldP spid="8" grpId="0"/>
      <p:bldP spid="9" grpId="0"/>
      <p:bldP spid="9" grpId="1"/>
      <p:bldP spid="11" grpId="0" animBg="1"/>
      <p:bldP spid="12" grpId="0"/>
      <p:bldP spid="13" grpId="0" animBg="1"/>
      <p:bldP spid="14" grpId="0"/>
      <p:bldP spid="15" grpId="0" animBg="1"/>
      <p:bldP spid="16" grpId="0"/>
      <p:bldP spid="19" grpId="0"/>
      <p:bldP spid="21" grpId="0"/>
      <p:bldP spid="22" grpId="0" animBg="1"/>
      <p:bldP spid="24" grpId="0" animBg="1"/>
      <p:bldP spid="26" grpId="0"/>
      <p:bldP spid="27" grpId="0"/>
    </p:bldLst>
  </p:timing>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3200" baseline="0"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数据库系统概论">
  <a:themeElements>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1_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txDef>
      <a:spPr>
        <a:noFill/>
      </a:spPr>
      <a:bodyPr wrap="square" rtlCol="0">
        <a:spAutoFit/>
      </a:bodyPr>
      <a:lstStyle>
        <a:defPPr>
          <a:defRPr sz="2400" b="1" dirty="0" smtClean="0">
            <a:solidFill>
              <a:srgbClr val="0071C1"/>
            </a:solidFill>
            <a:latin typeface="Times New Roman" panose="02020603050405020304" pitchFamily="18" charset="0"/>
            <a:ea typeface="华文行楷" panose="02010800040101010101" pitchFamily="2" charset="-122"/>
          </a:defRPr>
        </a:defPPr>
      </a:lstStyle>
    </a:txDef>
  </a:objectDefaults>
  <a:extraClrSchemeLst>
    <a:extraClrScheme>
      <a:clrScheme name="1_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9969</TotalTime>
  <Pages>0</Pages>
  <Words>2627</Words>
  <Characters>0</Characters>
  <Application>Microsoft Office PowerPoint</Application>
  <DocSecurity>0</DocSecurity>
  <PresentationFormat>宽屏</PresentationFormat>
  <Lines>0</Lines>
  <Paragraphs>466</Paragraphs>
  <Slides>30</Slides>
  <Notes>1</Notes>
  <HiddenSlides>0</HiddenSlides>
  <MMClips>29</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30</vt:i4>
      </vt:variant>
    </vt:vector>
  </HeadingPairs>
  <TitlesOfParts>
    <vt:vector size="42" baseType="lpstr">
      <vt:lpstr>等线</vt:lpstr>
      <vt:lpstr>等线 Light</vt:lpstr>
      <vt:lpstr>华文行楷</vt:lpstr>
      <vt:lpstr>华文中宋</vt:lpstr>
      <vt:lpstr>宋体</vt:lpstr>
      <vt:lpstr>Arial</vt:lpstr>
      <vt:lpstr>Calibri</vt:lpstr>
      <vt:lpstr>Times New Roman</vt:lpstr>
      <vt:lpstr>Wingdings</vt:lpstr>
      <vt:lpstr>数据库系统概论</vt:lpstr>
      <vt:lpstr>1_数据库系统概论</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hp</dc:creator>
  <cp:keywords/>
  <dc:description/>
  <cp:lastModifiedBy>千里 快哉风</cp:lastModifiedBy>
  <cp:revision>1045</cp:revision>
  <dcterms:created xsi:type="dcterms:W3CDTF">2014-10-22T07:43:12Z</dcterms:created>
  <dcterms:modified xsi:type="dcterms:W3CDTF">2018-09-22T01:08:44Z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